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29" r:id="rId2"/>
    <p:sldMasterId id="2147483941" r:id="rId3"/>
    <p:sldMasterId id="2147483953" r:id="rId4"/>
    <p:sldMasterId id="2147483965" r:id="rId5"/>
    <p:sldMasterId id="2147483977" r:id="rId6"/>
    <p:sldMasterId id="2147483989" r:id="rId7"/>
    <p:sldMasterId id="2147484024" r:id="rId8"/>
    <p:sldMasterId id="2147484036" r:id="rId9"/>
  </p:sldMasterIdLst>
  <p:notesMasterIdLst>
    <p:notesMasterId r:id="rId103"/>
  </p:notesMasterIdLst>
  <p:handoutMasterIdLst>
    <p:handoutMasterId r:id="rId104"/>
  </p:handoutMasterIdLst>
  <p:sldIdLst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356" r:id="rId23"/>
    <p:sldId id="327" r:id="rId24"/>
    <p:sldId id="329" r:id="rId25"/>
    <p:sldId id="330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439" r:id="rId46"/>
    <p:sldId id="440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448" r:id="rId55"/>
    <p:sldId id="449" r:id="rId56"/>
    <p:sldId id="450" r:id="rId57"/>
    <p:sldId id="451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85" r:id="rId77"/>
    <p:sldId id="386" r:id="rId78"/>
    <p:sldId id="387" r:id="rId79"/>
    <p:sldId id="388" r:id="rId80"/>
    <p:sldId id="389" r:id="rId81"/>
    <p:sldId id="390" r:id="rId82"/>
    <p:sldId id="391" r:id="rId83"/>
    <p:sldId id="392" r:id="rId84"/>
    <p:sldId id="393" r:id="rId85"/>
    <p:sldId id="394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96" r:id="rId94"/>
    <p:sldId id="397" r:id="rId95"/>
    <p:sldId id="398" r:id="rId96"/>
    <p:sldId id="399" r:id="rId97"/>
    <p:sldId id="400" r:id="rId98"/>
    <p:sldId id="401" r:id="rId99"/>
    <p:sldId id="402" r:id="rId100"/>
    <p:sldId id="403" r:id="rId101"/>
    <p:sldId id="404" r:id="rId102"/>
  </p:sldIdLst>
  <p:sldSz cx="9144000" cy="6858000" type="screen4x3"/>
  <p:notesSz cx="6634163" cy="9729788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65" autoAdjust="0"/>
    <p:restoredTop sz="93073" autoAdjust="0"/>
  </p:normalViewPr>
  <p:slideViewPr>
    <p:cSldViewPr>
      <p:cViewPr>
        <p:scale>
          <a:sx n="75" d="100"/>
          <a:sy n="75" d="100"/>
        </p:scale>
        <p:origin x="-15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64" y="-108"/>
      </p:cViewPr>
      <p:guideLst>
        <p:guide orient="horz" pos="3064"/>
        <p:guide pos="20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07" Type="http://schemas.openxmlformats.org/officeDocument/2006/relationships/theme" Target="theme/theme1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nabinoir\Downloads\feladat0924_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Log</a:t>
            </a:r>
            <a:r>
              <a:rPr lang="hu-HU" baseline="0"/>
              <a:t> level of nominal </a:t>
            </a:r>
            <a:r>
              <a:rPr lang="en-US" baseline="0"/>
              <a:t>s</a:t>
            </a:r>
            <a:r>
              <a:rPr lang="hu-HU" baseline="0"/>
              <a:t>pending items</a:t>
            </a:r>
            <a:endParaRPr lang="hu-HU"/>
          </a:p>
        </c:rich>
      </c:tx>
      <c:layout>
        <c:manualLayout>
          <c:xMode val="edge"/>
          <c:yMode val="edge"/>
          <c:x val="0.37201506122348399"/>
          <c:y val="5.02170304930067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8410831821462907E-2"/>
          <c:y val="2.3177371432785299E-2"/>
          <c:w val="0.90286351706036705"/>
          <c:h val="0.72177310271722195"/>
        </c:manualLayout>
      </c:layout>
      <c:lineChart>
        <c:grouping val="standard"/>
        <c:varyColors val="0"/>
        <c:ser>
          <c:idx val="0"/>
          <c:order val="0"/>
          <c:tx>
            <c:v>Defense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output2!$B$2:$B$147</c:f>
              <c:numCache>
                <c:formatCode>General</c:formatCode>
                <c:ptCount val="146"/>
                <c:pt idx="0">
                  <c:v>1868</c:v>
                </c:pt>
                <c:pt idx="1">
                  <c:v>1869</c:v>
                </c:pt>
                <c:pt idx="2">
                  <c:v>1870</c:v>
                </c:pt>
                <c:pt idx="3">
                  <c:v>1871</c:v>
                </c:pt>
                <c:pt idx="4">
                  <c:v>1872</c:v>
                </c:pt>
                <c:pt idx="5">
                  <c:v>1873</c:v>
                </c:pt>
                <c:pt idx="6">
                  <c:v>1874</c:v>
                </c:pt>
                <c:pt idx="7">
                  <c:v>1875</c:v>
                </c:pt>
                <c:pt idx="8">
                  <c:v>1876</c:v>
                </c:pt>
                <c:pt idx="9">
                  <c:v>1877</c:v>
                </c:pt>
                <c:pt idx="10">
                  <c:v>1878</c:v>
                </c:pt>
                <c:pt idx="11">
                  <c:v>1879</c:v>
                </c:pt>
                <c:pt idx="12">
                  <c:v>1880</c:v>
                </c:pt>
                <c:pt idx="13">
                  <c:v>1881</c:v>
                </c:pt>
                <c:pt idx="14">
                  <c:v>1882</c:v>
                </c:pt>
                <c:pt idx="15">
                  <c:v>1883</c:v>
                </c:pt>
                <c:pt idx="16">
                  <c:v>1884</c:v>
                </c:pt>
                <c:pt idx="17">
                  <c:v>1885</c:v>
                </c:pt>
                <c:pt idx="18">
                  <c:v>1886</c:v>
                </c:pt>
                <c:pt idx="19">
                  <c:v>1887</c:v>
                </c:pt>
                <c:pt idx="20">
                  <c:v>1888</c:v>
                </c:pt>
                <c:pt idx="21">
                  <c:v>1889</c:v>
                </c:pt>
                <c:pt idx="22">
                  <c:v>1890</c:v>
                </c:pt>
                <c:pt idx="23">
                  <c:v>1891</c:v>
                </c:pt>
                <c:pt idx="24">
                  <c:v>1892</c:v>
                </c:pt>
                <c:pt idx="25">
                  <c:v>1893</c:v>
                </c:pt>
                <c:pt idx="26">
                  <c:v>1894</c:v>
                </c:pt>
                <c:pt idx="27">
                  <c:v>1895</c:v>
                </c:pt>
                <c:pt idx="28">
                  <c:v>1896</c:v>
                </c:pt>
                <c:pt idx="29">
                  <c:v>1897</c:v>
                </c:pt>
                <c:pt idx="30">
                  <c:v>1898</c:v>
                </c:pt>
                <c:pt idx="31">
                  <c:v>1899</c:v>
                </c:pt>
                <c:pt idx="32">
                  <c:v>1900</c:v>
                </c:pt>
                <c:pt idx="33">
                  <c:v>1901</c:v>
                </c:pt>
                <c:pt idx="34">
                  <c:v>1902</c:v>
                </c:pt>
                <c:pt idx="35">
                  <c:v>1903</c:v>
                </c:pt>
                <c:pt idx="36">
                  <c:v>1904</c:v>
                </c:pt>
                <c:pt idx="37">
                  <c:v>1905</c:v>
                </c:pt>
                <c:pt idx="38">
                  <c:v>1906</c:v>
                </c:pt>
                <c:pt idx="39">
                  <c:v>1907</c:v>
                </c:pt>
                <c:pt idx="40">
                  <c:v>1908</c:v>
                </c:pt>
                <c:pt idx="41">
                  <c:v>1909</c:v>
                </c:pt>
                <c:pt idx="42">
                  <c:v>1910</c:v>
                </c:pt>
                <c:pt idx="43">
                  <c:v>1911</c:v>
                </c:pt>
                <c:pt idx="44">
                  <c:v>1912</c:v>
                </c:pt>
                <c:pt idx="45">
                  <c:v>1913</c:v>
                </c:pt>
                <c:pt idx="46">
                  <c:v>1914</c:v>
                </c:pt>
                <c:pt idx="47">
                  <c:v>1915</c:v>
                </c:pt>
                <c:pt idx="48">
                  <c:v>1916</c:v>
                </c:pt>
                <c:pt idx="49">
                  <c:v>1917</c:v>
                </c:pt>
                <c:pt idx="50">
                  <c:v>1918</c:v>
                </c:pt>
                <c:pt idx="51">
                  <c:v>1919</c:v>
                </c:pt>
                <c:pt idx="52">
                  <c:v>1920</c:v>
                </c:pt>
                <c:pt idx="53">
                  <c:v>1921</c:v>
                </c:pt>
                <c:pt idx="54">
                  <c:v>1922</c:v>
                </c:pt>
                <c:pt idx="55">
                  <c:v>1923</c:v>
                </c:pt>
                <c:pt idx="56">
                  <c:v>1924</c:v>
                </c:pt>
                <c:pt idx="57">
                  <c:v>1925</c:v>
                </c:pt>
                <c:pt idx="58">
                  <c:v>1926</c:v>
                </c:pt>
                <c:pt idx="59">
                  <c:v>1927</c:v>
                </c:pt>
                <c:pt idx="60">
                  <c:v>1928</c:v>
                </c:pt>
                <c:pt idx="61">
                  <c:v>1929</c:v>
                </c:pt>
                <c:pt idx="62">
                  <c:v>1930</c:v>
                </c:pt>
                <c:pt idx="63">
                  <c:v>1931</c:v>
                </c:pt>
                <c:pt idx="64">
                  <c:v>1932</c:v>
                </c:pt>
                <c:pt idx="65">
                  <c:v>1933</c:v>
                </c:pt>
                <c:pt idx="66">
                  <c:v>1934</c:v>
                </c:pt>
                <c:pt idx="67">
                  <c:v>1935</c:v>
                </c:pt>
                <c:pt idx="68">
                  <c:v>1936</c:v>
                </c:pt>
                <c:pt idx="69">
                  <c:v>1937</c:v>
                </c:pt>
                <c:pt idx="70">
                  <c:v>1938</c:v>
                </c:pt>
                <c:pt idx="71">
                  <c:v>1939</c:v>
                </c:pt>
                <c:pt idx="72">
                  <c:v>1940</c:v>
                </c:pt>
                <c:pt idx="73">
                  <c:v>1941</c:v>
                </c:pt>
                <c:pt idx="74">
                  <c:v>1942</c:v>
                </c:pt>
                <c:pt idx="75">
                  <c:v>1943</c:v>
                </c:pt>
                <c:pt idx="76">
                  <c:v>1944</c:v>
                </c:pt>
                <c:pt idx="77">
                  <c:v>1945</c:v>
                </c:pt>
                <c:pt idx="78">
                  <c:v>1946</c:v>
                </c:pt>
                <c:pt idx="79">
                  <c:v>1947</c:v>
                </c:pt>
                <c:pt idx="80">
                  <c:v>1948</c:v>
                </c:pt>
                <c:pt idx="81">
                  <c:v>1949</c:v>
                </c:pt>
                <c:pt idx="82">
                  <c:v>1950</c:v>
                </c:pt>
                <c:pt idx="83">
                  <c:v>1951</c:v>
                </c:pt>
                <c:pt idx="84">
                  <c:v>1952</c:v>
                </c:pt>
                <c:pt idx="85">
                  <c:v>1953</c:v>
                </c:pt>
                <c:pt idx="86">
                  <c:v>1954</c:v>
                </c:pt>
                <c:pt idx="87">
                  <c:v>1955</c:v>
                </c:pt>
                <c:pt idx="88">
                  <c:v>1956</c:v>
                </c:pt>
                <c:pt idx="89">
                  <c:v>1957</c:v>
                </c:pt>
                <c:pt idx="90">
                  <c:v>1958</c:v>
                </c:pt>
                <c:pt idx="91">
                  <c:v>1959</c:v>
                </c:pt>
                <c:pt idx="92">
                  <c:v>1960</c:v>
                </c:pt>
                <c:pt idx="93">
                  <c:v>1961</c:v>
                </c:pt>
                <c:pt idx="94">
                  <c:v>1962</c:v>
                </c:pt>
                <c:pt idx="95">
                  <c:v>1963</c:v>
                </c:pt>
                <c:pt idx="96">
                  <c:v>1964</c:v>
                </c:pt>
                <c:pt idx="97">
                  <c:v>1965</c:v>
                </c:pt>
                <c:pt idx="98">
                  <c:v>1966</c:v>
                </c:pt>
                <c:pt idx="99">
                  <c:v>1967</c:v>
                </c:pt>
                <c:pt idx="100">
                  <c:v>1968</c:v>
                </c:pt>
                <c:pt idx="101">
                  <c:v>1969</c:v>
                </c:pt>
                <c:pt idx="102">
                  <c:v>1970</c:v>
                </c:pt>
                <c:pt idx="103">
                  <c:v>1971</c:v>
                </c:pt>
                <c:pt idx="104">
                  <c:v>1972</c:v>
                </c:pt>
                <c:pt idx="105">
                  <c:v>1973</c:v>
                </c:pt>
                <c:pt idx="106">
                  <c:v>1974</c:v>
                </c:pt>
                <c:pt idx="107">
                  <c:v>1975</c:v>
                </c:pt>
                <c:pt idx="108">
                  <c:v>1976</c:v>
                </c:pt>
                <c:pt idx="109">
                  <c:v>1977</c:v>
                </c:pt>
                <c:pt idx="110">
                  <c:v>1978</c:v>
                </c:pt>
                <c:pt idx="111">
                  <c:v>1979</c:v>
                </c:pt>
                <c:pt idx="112">
                  <c:v>1980</c:v>
                </c:pt>
                <c:pt idx="113">
                  <c:v>1981</c:v>
                </c:pt>
                <c:pt idx="114">
                  <c:v>1982</c:v>
                </c:pt>
                <c:pt idx="115">
                  <c:v>1983</c:v>
                </c:pt>
                <c:pt idx="116">
                  <c:v>1984</c:v>
                </c:pt>
                <c:pt idx="117">
                  <c:v>1985</c:v>
                </c:pt>
                <c:pt idx="118">
                  <c:v>1986</c:v>
                </c:pt>
                <c:pt idx="119">
                  <c:v>1987</c:v>
                </c:pt>
                <c:pt idx="120">
                  <c:v>1988</c:v>
                </c:pt>
                <c:pt idx="121">
                  <c:v>1989</c:v>
                </c:pt>
                <c:pt idx="122">
                  <c:v>1990</c:v>
                </c:pt>
                <c:pt idx="123">
                  <c:v>1991</c:v>
                </c:pt>
                <c:pt idx="124">
                  <c:v>1992</c:v>
                </c:pt>
                <c:pt idx="125">
                  <c:v>1993</c:v>
                </c:pt>
                <c:pt idx="126">
                  <c:v>1994</c:v>
                </c:pt>
                <c:pt idx="127">
                  <c:v>1995</c:v>
                </c:pt>
                <c:pt idx="128">
                  <c:v>1996</c:v>
                </c:pt>
                <c:pt idx="129">
                  <c:v>1997</c:v>
                </c:pt>
                <c:pt idx="130">
                  <c:v>1998</c:v>
                </c:pt>
                <c:pt idx="131">
                  <c:v>1999</c:v>
                </c:pt>
                <c:pt idx="132">
                  <c:v>2000</c:v>
                </c:pt>
                <c:pt idx="133">
                  <c:v>2001</c:v>
                </c:pt>
                <c:pt idx="134">
                  <c:v>2002</c:v>
                </c:pt>
                <c:pt idx="135">
                  <c:v>2003</c:v>
                </c:pt>
                <c:pt idx="136">
                  <c:v>2004</c:v>
                </c:pt>
                <c:pt idx="137">
                  <c:v>2005</c:v>
                </c:pt>
                <c:pt idx="138">
                  <c:v>2006</c:v>
                </c:pt>
                <c:pt idx="139">
                  <c:v>2007</c:v>
                </c:pt>
                <c:pt idx="140">
                  <c:v>2008</c:v>
                </c:pt>
                <c:pt idx="141">
                  <c:v>2009</c:v>
                </c:pt>
                <c:pt idx="142">
                  <c:v>2010</c:v>
                </c:pt>
                <c:pt idx="143">
                  <c:v>2011</c:v>
                </c:pt>
                <c:pt idx="144">
                  <c:v>2012</c:v>
                </c:pt>
                <c:pt idx="145">
                  <c:v>2013</c:v>
                </c:pt>
              </c:numCache>
            </c:numRef>
          </c:cat>
          <c:val>
            <c:numRef>
              <c:f>output2!$T$2:$T$147</c:f>
              <c:numCache>
                <c:formatCode>General</c:formatCode>
                <c:ptCount val="146"/>
                <c:pt idx="0">
                  <c:v>13.131521315189101</c:v>
                </c:pt>
                <c:pt idx="1">
                  <c:v>16.013328292681202</c:v>
                </c:pt>
                <c:pt idx="2">
                  <c:v>15.525532536963601</c:v>
                </c:pt>
                <c:pt idx="3">
                  <c:v>16.09469702580498</c:v>
                </c:pt>
                <c:pt idx="4">
                  <c:v>16.20064079415743</c:v>
                </c:pt>
                <c:pt idx="5">
                  <c:v>16.249640534279049</c:v>
                </c:pt>
                <c:pt idx="6">
                  <c:v>16.105277143817201</c:v>
                </c:pt>
                <c:pt idx="7">
                  <c:v>15.91794375423016</c:v>
                </c:pt>
                <c:pt idx="8">
                  <c:v>15.957143493432079</c:v>
                </c:pt>
                <c:pt idx="9">
                  <c:v>15.942616392162609</c:v>
                </c:pt>
                <c:pt idx="10">
                  <c:v>15.95766113579411</c:v>
                </c:pt>
                <c:pt idx="11">
                  <c:v>16.703051590914122</c:v>
                </c:pt>
                <c:pt idx="12">
                  <c:v>16.22732048052826</c:v>
                </c:pt>
                <c:pt idx="13">
                  <c:v>16.213546184548949</c:v>
                </c:pt>
                <c:pt idx="14">
                  <c:v>16.030392216370249</c:v>
                </c:pt>
                <c:pt idx="15">
                  <c:v>16.134734651810419</c:v>
                </c:pt>
                <c:pt idx="16">
                  <c:v>16.08077014077282</c:v>
                </c:pt>
                <c:pt idx="17">
                  <c:v>16.098768682518529</c:v>
                </c:pt>
                <c:pt idx="18">
                  <c:v>16.11103145819888</c:v>
                </c:pt>
                <c:pt idx="19">
                  <c:v>16.075463268674611</c:v>
                </c:pt>
                <c:pt idx="20">
                  <c:v>16.07501611009684</c:v>
                </c:pt>
                <c:pt idx="21">
                  <c:v>16.374547393944979</c:v>
                </c:pt>
                <c:pt idx="22">
                  <c:v>16.585320422753622</c:v>
                </c:pt>
                <c:pt idx="23">
                  <c:v>16.64982300366928</c:v>
                </c:pt>
                <c:pt idx="24">
                  <c:v>16.6143651667448</c:v>
                </c:pt>
                <c:pt idx="25">
                  <c:v>16.400134631072561</c:v>
                </c:pt>
                <c:pt idx="26">
                  <c:v>16.586601972297839</c:v>
                </c:pt>
                <c:pt idx="27">
                  <c:v>16.67720674012617</c:v>
                </c:pt>
                <c:pt idx="28">
                  <c:v>16.615567123642251</c:v>
                </c:pt>
                <c:pt idx="29">
                  <c:v>16.688061293886911</c:v>
                </c:pt>
                <c:pt idx="30">
                  <c:v>16.76149859987116</c:v>
                </c:pt>
                <c:pt idx="31">
                  <c:v>16.780730736037</c:v>
                </c:pt>
                <c:pt idx="32">
                  <c:v>16.674711800473421</c:v>
                </c:pt>
                <c:pt idx="33">
                  <c:v>16.646056002810749</c:v>
                </c:pt>
                <c:pt idx="34">
                  <c:v>16.682006633325091</c:v>
                </c:pt>
                <c:pt idx="35">
                  <c:v>16.690397201278021</c:v>
                </c:pt>
                <c:pt idx="36">
                  <c:v>16.688155849649529</c:v>
                </c:pt>
                <c:pt idx="37">
                  <c:v>16.713709040321479</c:v>
                </c:pt>
                <c:pt idx="38">
                  <c:v>16.708530433167351</c:v>
                </c:pt>
                <c:pt idx="39">
                  <c:v>16.685256709609959</c:v>
                </c:pt>
                <c:pt idx="40">
                  <c:v>16.718740316332219</c:v>
                </c:pt>
                <c:pt idx="41">
                  <c:v>16.900743828829679</c:v>
                </c:pt>
                <c:pt idx="43">
                  <c:v>17.098671084260548</c:v>
                </c:pt>
                <c:pt idx="44">
                  <c:v>17.15200045274829</c:v>
                </c:pt>
                <c:pt idx="45">
                  <c:v>17.392665166971639</c:v>
                </c:pt>
                <c:pt idx="46">
                  <c:v>17.493440384103881</c:v>
                </c:pt>
                <c:pt idx="48">
                  <c:v>17.493421275836269</c:v>
                </c:pt>
                <c:pt idx="49">
                  <c:v>17.4941847172495</c:v>
                </c:pt>
                <c:pt idx="52">
                  <c:v>21.39026409501129</c:v>
                </c:pt>
                <c:pt idx="53">
                  <c:v>17.572001930488231</c:v>
                </c:pt>
                <c:pt idx="54">
                  <c:v>22.627103209579818</c:v>
                </c:pt>
                <c:pt idx="55">
                  <c:v>26.005514795315381</c:v>
                </c:pt>
                <c:pt idx="56">
                  <c:v>25.697143674109281</c:v>
                </c:pt>
                <c:pt idx="57">
                  <c:v>25.682976685030859</c:v>
                </c:pt>
                <c:pt idx="58">
                  <c:v>25.734729514399589</c:v>
                </c:pt>
                <c:pt idx="59">
                  <c:v>25.7506342179583</c:v>
                </c:pt>
                <c:pt idx="60">
                  <c:v>25.87522209089936</c:v>
                </c:pt>
                <c:pt idx="61">
                  <c:v>26.03112733654304</c:v>
                </c:pt>
                <c:pt idx="62">
                  <c:v>25.9762795360433</c:v>
                </c:pt>
                <c:pt idx="63">
                  <c:v>25.923506674003079</c:v>
                </c:pt>
                <c:pt idx="64">
                  <c:v>25.877141012746669</c:v>
                </c:pt>
                <c:pt idx="65">
                  <c:v>25.83396507565827</c:v>
                </c:pt>
                <c:pt idx="66">
                  <c:v>25.929025446699601</c:v>
                </c:pt>
                <c:pt idx="67">
                  <c:v>25.895732250053019</c:v>
                </c:pt>
                <c:pt idx="68">
                  <c:v>25.941354233254529</c:v>
                </c:pt>
                <c:pt idx="69">
                  <c:v>26.06155845374558</c:v>
                </c:pt>
                <c:pt idx="70">
                  <c:v>26.31529199418295</c:v>
                </c:pt>
                <c:pt idx="71">
                  <c:v>27.166508472998238</c:v>
                </c:pt>
                <c:pt idx="72">
                  <c:v>27.166508472998238</c:v>
                </c:pt>
                <c:pt idx="73">
                  <c:v>27.31574767856052</c:v>
                </c:pt>
                <c:pt idx="74">
                  <c:v>27.72560839814172</c:v>
                </c:pt>
                <c:pt idx="75">
                  <c:v>28.099742695758849</c:v>
                </c:pt>
                <c:pt idx="76">
                  <c:v>28.67005089584174</c:v>
                </c:pt>
                <c:pt idx="79">
                  <c:v>27.302073371256899</c:v>
                </c:pt>
                <c:pt idx="80">
                  <c:v>27.872182163039049</c:v>
                </c:pt>
                <c:pt idx="81">
                  <c:v>29.465302091398879</c:v>
                </c:pt>
                <c:pt idx="83">
                  <c:v>30.917195398318331</c:v>
                </c:pt>
                <c:pt idx="86">
                  <c:v>31.2040184169037</c:v>
                </c:pt>
                <c:pt idx="87">
                  <c:v>31.249558545272841</c:v>
                </c:pt>
                <c:pt idx="88">
                  <c:v>30.919401011269819</c:v>
                </c:pt>
                <c:pt idx="89">
                  <c:v>30.160229097587059</c:v>
                </c:pt>
                <c:pt idx="90">
                  <c:v>30.243485175634891</c:v>
                </c:pt>
                <c:pt idx="91">
                  <c:v>30.210711393748369</c:v>
                </c:pt>
                <c:pt idx="92">
                  <c:v>30.643481394448951</c:v>
                </c:pt>
                <c:pt idx="93">
                  <c:v>30.728770859691561</c:v>
                </c:pt>
                <c:pt idx="94">
                  <c:v>30.77902688644518</c:v>
                </c:pt>
                <c:pt idx="95">
                  <c:v>31.119915914024979</c:v>
                </c:pt>
                <c:pt idx="96">
                  <c:v>31.33064295493789</c:v>
                </c:pt>
                <c:pt idx="97">
                  <c:v>31.26249578865152</c:v>
                </c:pt>
                <c:pt idx="98">
                  <c:v>31.164385095619132</c:v>
                </c:pt>
                <c:pt idx="99">
                  <c:v>31.20530672112162</c:v>
                </c:pt>
                <c:pt idx="100">
                  <c:v>31.379100820019701</c:v>
                </c:pt>
                <c:pt idx="101">
                  <c:v>31.599240947652831</c:v>
                </c:pt>
                <c:pt idx="102">
                  <c:v>31.697905815341699</c:v>
                </c:pt>
                <c:pt idx="103">
                  <c:v>31.757035263115259</c:v>
                </c:pt>
                <c:pt idx="104">
                  <c:v>31.79170276431455</c:v>
                </c:pt>
                <c:pt idx="105">
                  <c:v>31.80683379683671</c:v>
                </c:pt>
                <c:pt idx="106">
                  <c:v>31.881294458249659</c:v>
                </c:pt>
                <c:pt idx="107">
                  <c:v>31.941032674766639</c:v>
                </c:pt>
                <c:pt idx="108">
                  <c:v>32.029453122883353</c:v>
                </c:pt>
                <c:pt idx="109">
                  <c:v>32.099241633450198</c:v>
                </c:pt>
                <c:pt idx="110">
                  <c:v>32.190769328753568</c:v>
                </c:pt>
                <c:pt idx="111">
                  <c:v>32.226575331543451</c:v>
                </c:pt>
                <c:pt idx="112">
                  <c:v>32.306918614132456</c:v>
                </c:pt>
                <c:pt idx="113">
                  <c:v>32.467041643968592</c:v>
                </c:pt>
                <c:pt idx="114">
                  <c:v>32.510308436710417</c:v>
                </c:pt>
                <c:pt idx="115">
                  <c:v>32.573786545435382</c:v>
                </c:pt>
                <c:pt idx="116">
                  <c:v>32.609284525442362</c:v>
                </c:pt>
                <c:pt idx="117">
                  <c:v>32.6886273781667</c:v>
                </c:pt>
                <c:pt idx="118">
                  <c:v>32.765549752590552</c:v>
                </c:pt>
                <c:pt idx="119">
                  <c:v>32.827210295515201</c:v>
                </c:pt>
                <c:pt idx="120">
                  <c:v>33.16338666416403</c:v>
                </c:pt>
                <c:pt idx="121">
                  <c:v>32.805898633456998</c:v>
                </c:pt>
                <c:pt idx="122">
                  <c:v>33.249283962312767</c:v>
                </c:pt>
                <c:pt idx="123">
                  <c:v>33.451517026774177</c:v>
                </c:pt>
                <c:pt idx="124">
                  <c:v>33.548883005283223</c:v>
                </c:pt>
                <c:pt idx="125">
                  <c:v>33.57376632971507</c:v>
                </c:pt>
                <c:pt idx="126">
                  <c:v>33.637896639811594</c:v>
                </c:pt>
                <c:pt idx="127">
                  <c:v>33.690057037802497</c:v>
                </c:pt>
                <c:pt idx="128">
                  <c:v>33.809794528755162</c:v>
                </c:pt>
                <c:pt idx="129">
                  <c:v>34.054916513758563</c:v>
                </c:pt>
                <c:pt idx="130">
                  <c:v>34.347966667651093</c:v>
                </c:pt>
                <c:pt idx="131">
                  <c:v>34.623367489314496</c:v>
                </c:pt>
                <c:pt idx="132">
                  <c:v>34.743814441462092</c:v>
                </c:pt>
                <c:pt idx="133">
                  <c:v>34.987282249890868</c:v>
                </c:pt>
                <c:pt idx="134">
                  <c:v>35.105403455479554</c:v>
                </c:pt>
                <c:pt idx="135">
                  <c:v>35.264570680388253</c:v>
                </c:pt>
                <c:pt idx="136">
                  <c:v>35.368746178931431</c:v>
                </c:pt>
                <c:pt idx="137">
                  <c:v>35.213631606006899</c:v>
                </c:pt>
                <c:pt idx="138">
                  <c:v>35.202102194171196</c:v>
                </c:pt>
                <c:pt idx="139">
                  <c:v>35.159513251004803</c:v>
                </c:pt>
                <c:pt idx="140">
                  <c:v>35.318434290457027</c:v>
                </c:pt>
                <c:pt idx="141">
                  <c:v>35.215019402932938</c:v>
                </c:pt>
                <c:pt idx="142">
                  <c:v>35.158882504194487</c:v>
                </c:pt>
                <c:pt idx="143">
                  <c:v>35.055525933602517</c:v>
                </c:pt>
                <c:pt idx="144">
                  <c:v>34.990564221472589</c:v>
                </c:pt>
                <c:pt idx="145">
                  <c:v>35.035280285993373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35-49A7-967F-CE4E8172D8BD}"/>
            </c:ext>
          </c:extLst>
        </c:ser>
        <c:ser>
          <c:idx val="1"/>
          <c:order val="1"/>
          <c:tx>
            <c:v>Non-defense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output2!$B$2:$B$147</c:f>
              <c:numCache>
                <c:formatCode>General</c:formatCode>
                <c:ptCount val="146"/>
                <c:pt idx="0">
                  <c:v>1868</c:v>
                </c:pt>
                <c:pt idx="1">
                  <c:v>1869</c:v>
                </c:pt>
                <c:pt idx="2">
                  <c:v>1870</c:v>
                </c:pt>
                <c:pt idx="3">
                  <c:v>1871</c:v>
                </c:pt>
                <c:pt idx="4">
                  <c:v>1872</c:v>
                </c:pt>
                <c:pt idx="5">
                  <c:v>1873</c:v>
                </c:pt>
                <c:pt idx="6">
                  <c:v>1874</c:v>
                </c:pt>
                <c:pt idx="7">
                  <c:v>1875</c:v>
                </c:pt>
                <c:pt idx="8">
                  <c:v>1876</c:v>
                </c:pt>
                <c:pt idx="9">
                  <c:v>1877</c:v>
                </c:pt>
                <c:pt idx="10">
                  <c:v>1878</c:v>
                </c:pt>
                <c:pt idx="11">
                  <c:v>1879</c:v>
                </c:pt>
                <c:pt idx="12">
                  <c:v>1880</c:v>
                </c:pt>
                <c:pt idx="13">
                  <c:v>1881</c:v>
                </c:pt>
                <c:pt idx="14">
                  <c:v>1882</c:v>
                </c:pt>
                <c:pt idx="15">
                  <c:v>1883</c:v>
                </c:pt>
                <c:pt idx="16">
                  <c:v>1884</c:v>
                </c:pt>
                <c:pt idx="17">
                  <c:v>1885</c:v>
                </c:pt>
                <c:pt idx="18">
                  <c:v>1886</c:v>
                </c:pt>
                <c:pt idx="19">
                  <c:v>1887</c:v>
                </c:pt>
                <c:pt idx="20">
                  <c:v>1888</c:v>
                </c:pt>
                <c:pt idx="21">
                  <c:v>1889</c:v>
                </c:pt>
                <c:pt idx="22">
                  <c:v>1890</c:v>
                </c:pt>
                <c:pt idx="23">
                  <c:v>1891</c:v>
                </c:pt>
                <c:pt idx="24">
                  <c:v>1892</c:v>
                </c:pt>
                <c:pt idx="25">
                  <c:v>1893</c:v>
                </c:pt>
                <c:pt idx="26">
                  <c:v>1894</c:v>
                </c:pt>
                <c:pt idx="27">
                  <c:v>1895</c:v>
                </c:pt>
                <c:pt idx="28">
                  <c:v>1896</c:v>
                </c:pt>
                <c:pt idx="29">
                  <c:v>1897</c:v>
                </c:pt>
                <c:pt idx="30">
                  <c:v>1898</c:v>
                </c:pt>
                <c:pt idx="31">
                  <c:v>1899</c:v>
                </c:pt>
                <c:pt idx="32">
                  <c:v>1900</c:v>
                </c:pt>
                <c:pt idx="33">
                  <c:v>1901</c:v>
                </c:pt>
                <c:pt idx="34">
                  <c:v>1902</c:v>
                </c:pt>
                <c:pt idx="35">
                  <c:v>1903</c:v>
                </c:pt>
                <c:pt idx="36">
                  <c:v>1904</c:v>
                </c:pt>
                <c:pt idx="37">
                  <c:v>1905</c:v>
                </c:pt>
                <c:pt idx="38">
                  <c:v>1906</c:v>
                </c:pt>
                <c:pt idx="39">
                  <c:v>1907</c:v>
                </c:pt>
                <c:pt idx="40">
                  <c:v>1908</c:v>
                </c:pt>
                <c:pt idx="41">
                  <c:v>1909</c:v>
                </c:pt>
                <c:pt idx="42">
                  <c:v>1910</c:v>
                </c:pt>
                <c:pt idx="43">
                  <c:v>1911</c:v>
                </c:pt>
                <c:pt idx="44">
                  <c:v>1912</c:v>
                </c:pt>
                <c:pt idx="45">
                  <c:v>1913</c:v>
                </c:pt>
                <c:pt idx="46">
                  <c:v>1914</c:v>
                </c:pt>
                <c:pt idx="47">
                  <c:v>1915</c:v>
                </c:pt>
                <c:pt idx="48">
                  <c:v>1916</c:v>
                </c:pt>
                <c:pt idx="49">
                  <c:v>1917</c:v>
                </c:pt>
                <c:pt idx="50">
                  <c:v>1918</c:v>
                </c:pt>
                <c:pt idx="51">
                  <c:v>1919</c:v>
                </c:pt>
                <c:pt idx="52">
                  <c:v>1920</c:v>
                </c:pt>
                <c:pt idx="53">
                  <c:v>1921</c:v>
                </c:pt>
                <c:pt idx="54">
                  <c:v>1922</c:v>
                </c:pt>
                <c:pt idx="55">
                  <c:v>1923</c:v>
                </c:pt>
                <c:pt idx="56">
                  <c:v>1924</c:v>
                </c:pt>
                <c:pt idx="57">
                  <c:v>1925</c:v>
                </c:pt>
                <c:pt idx="58">
                  <c:v>1926</c:v>
                </c:pt>
                <c:pt idx="59">
                  <c:v>1927</c:v>
                </c:pt>
                <c:pt idx="60">
                  <c:v>1928</c:v>
                </c:pt>
                <c:pt idx="61">
                  <c:v>1929</c:v>
                </c:pt>
                <c:pt idx="62">
                  <c:v>1930</c:v>
                </c:pt>
                <c:pt idx="63">
                  <c:v>1931</c:v>
                </c:pt>
                <c:pt idx="64">
                  <c:v>1932</c:v>
                </c:pt>
                <c:pt idx="65">
                  <c:v>1933</c:v>
                </c:pt>
                <c:pt idx="66">
                  <c:v>1934</c:v>
                </c:pt>
                <c:pt idx="67">
                  <c:v>1935</c:v>
                </c:pt>
                <c:pt idx="68">
                  <c:v>1936</c:v>
                </c:pt>
                <c:pt idx="69">
                  <c:v>1937</c:v>
                </c:pt>
                <c:pt idx="70">
                  <c:v>1938</c:v>
                </c:pt>
                <c:pt idx="71">
                  <c:v>1939</c:v>
                </c:pt>
                <c:pt idx="72">
                  <c:v>1940</c:v>
                </c:pt>
                <c:pt idx="73">
                  <c:v>1941</c:v>
                </c:pt>
                <c:pt idx="74">
                  <c:v>1942</c:v>
                </c:pt>
                <c:pt idx="75">
                  <c:v>1943</c:v>
                </c:pt>
                <c:pt idx="76">
                  <c:v>1944</c:v>
                </c:pt>
                <c:pt idx="77">
                  <c:v>1945</c:v>
                </c:pt>
                <c:pt idx="78">
                  <c:v>1946</c:v>
                </c:pt>
                <c:pt idx="79">
                  <c:v>1947</c:v>
                </c:pt>
                <c:pt idx="80">
                  <c:v>1948</c:v>
                </c:pt>
                <c:pt idx="81">
                  <c:v>1949</c:v>
                </c:pt>
                <c:pt idx="82">
                  <c:v>1950</c:v>
                </c:pt>
                <c:pt idx="83">
                  <c:v>1951</c:v>
                </c:pt>
                <c:pt idx="84">
                  <c:v>1952</c:v>
                </c:pt>
                <c:pt idx="85">
                  <c:v>1953</c:v>
                </c:pt>
                <c:pt idx="86">
                  <c:v>1954</c:v>
                </c:pt>
                <c:pt idx="87">
                  <c:v>1955</c:v>
                </c:pt>
                <c:pt idx="88">
                  <c:v>1956</c:v>
                </c:pt>
                <c:pt idx="89">
                  <c:v>1957</c:v>
                </c:pt>
                <c:pt idx="90">
                  <c:v>1958</c:v>
                </c:pt>
                <c:pt idx="91">
                  <c:v>1959</c:v>
                </c:pt>
                <c:pt idx="92">
                  <c:v>1960</c:v>
                </c:pt>
                <c:pt idx="93">
                  <c:v>1961</c:v>
                </c:pt>
                <c:pt idx="94">
                  <c:v>1962</c:v>
                </c:pt>
                <c:pt idx="95">
                  <c:v>1963</c:v>
                </c:pt>
                <c:pt idx="96">
                  <c:v>1964</c:v>
                </c:pt>
                <c:pt idx="97">
                  <c:v>1965</c:v>
                </c:pt>
                <c:pt idx="98">
                  <c:v>1966</c:v>
                </c:pt>
                <c:pt idx="99">
                  <c:v>1967</c:v>
                </c:pt>
                <c:pt idx="100">
                  <c:v>1968</c:v>
                </c:pt>
                <c:pt idx="101">
                  <c:v>1969</c:v>
                </c:pt>
                <c:pt idx="102">
                  <c:v>1970</c:v>
                </c:pt>
                <c:pt idx="103">
                  <c:v>1971</c:v>
                </c:pt>
                <c:pt idx="104">
                  <c:v>1972</c:v>
                </c:pt>
                <c:pt idx="105">
                  <c:v>1973</c:v>
                </c:pt>
                <c:pt idx="106">
                  <c:v>1974</c:v>
                </c:pt>
                <c:pt idx="107">
                  <c:v>1975</c:v>
                </c:pt>
                <c:pt idx="108">
                  <c:v>1976</c:v>
                </c:pt>
                <c:pt idx="109">
                  <c:v>1977</c:v>
                </c:pt>
                <c:pt idx="110">
                  <c:v>1978</c:v>
                </c:pt>
                <c:pt idx="111">
                  <c:v>1979</c:v>
                </c:pt>
                <c:pt idx="112">
                  <c:v>1980</c:v>
                </c:pt>
                <c:pt idx="113">
                  <c:v>1981</c:v>
                </c:pt>
                <c:pt idx="114">
                  <c:v>1982</c:v>
                </c:pt>
                <c:pt idx="115">
                  <c:v>1983</c:v>
                </c:pt>
                <c:pt idx="116">
                  <c:v>1984</c:v>
                </c:pt>
                <c:pt idx="117">
                  <c:v>1985</c:v>
                </c:pt>
                <c:pt idx="118">
                  <c:v>1986</c:v>
                </c:pt>
                <c:pt idx="119">
                  <c:v>1987</c:v>
                </c:pt>
                <c:pt idx="120">
                  <c:v>1988</c:v>
                </c:pt>
                <c:pt idx="121">
                  <c:v>1989</c:v>
                </c:pt>
                <c:pt idx="122">
                  <c:v>1990</c:v>
                </c:pt>
                <c:pt idx="123">
                  <c:v>1991</c:v>
                </c:pt>
                <c:pt idx="124">
                  <c:v>1992</c:v>
                </c:pt>
                <c:pt idx="125">
                  <c:v>1993</c:v>
                </c:pt>
                <c:pt idx="126">
                  <c:v>1994</c:v>
                </c:pt>
                <c:pt idx="127">
                  <c:v>1995</c:v>
                </c:pt>
                <c:pt idx="128">
                  <c:v>1996</c:v>
                </c:pt>
                <c:pt idx="129">
                  <c:v>1997</c:v>
                </c:pt>
                <c:pt idx="130">
                  <c:v>1998</c:v>
                </c:pt>
                <c:pt idx="131">
                  <c:v>1999</c:v>
                </c:pt>
                <c:pt idx="132">
                  <c:v>2000</c:v>
                </c:pt>
                <c:pt idx="133">
                  <c:v>2001</c:v>
                </c:pt>
                <c:pt idx="134">
                  <c:v>2002</c:v>
                </c:pt>
                <c:pt idx="135">
                  <c:v>2003</c:v>
                </c:pt>
                <c:pt idx="136">
                  <c:v>2004</c:v>
                </c:pt>
                <c:pt idx="137">
                  <c:v>2005</c:v>
                </c:pt>
                <c:pt idx="138">
                  <c:v>2006</c:v>
                </c:pt>
                <c:pt idx="139">
                  <c:v>2007</c:v>
                </c:pt>
                <c:pt idx="140">
                  <c:v>2008</c:v>
                </c:pt>
                <c:pt idx="141">
                  <c:v>2009</c:v>
                </c:pt>
                <c:pt idx="142">
                  <c:v>2010</c:v>
                </c:pt>
                <c:pt idx="143">
                  <c:v>2011</c:v>
                </c:pt>
                <c:pt idx="144">
                  <c:v>2012</c:v>
                </c:pt>
                <c:pt idx="145">
                  <c:v>2013</c:v>
                </c:pt>
              </c:numCache>
            </c:numRef>
          </c:cat>
          <c:val>
            <c:numRef>
              <c:f>output2!$U$2:$U$147</c:f>
              <c:numCache>
                <c:formatCode>General</c:formatCode>
                <c:ptCount val="146"/>
                <c:pt idx="0">
                  <c:v>18.73658046727693</c:v>
                </c:pt>
                <c:pt idx="1">
                  <c:v>18.98320605511708</c:v>
                </c:pt>
                <c:pt idx="2">
                  <c:v>19.052170821432991</c:v>
                </c:pt>
                <c:pt idx="3">
                  <c:v>19.339690360308019</c:v>
                </c:pt>
                <c:pt idx="4">
                  <c:v>19.460922864903178</c:v>
                </c:pt>
                <c:pt idx="5">
                  <c:v>19.343820277153181</c:v>
                </c:pt>
                <c:pt idx="6">
                  <c:v>19.32482675838726</c:v>
                </c:pt>
                <c:pt idx="7">
                  <c:v>19.261058532923499</c:v>
                </c:pt>
                <c:pt idx="8">
                  <c:v>19.230649716099389</c:v>
                </c:pt>
                <c:pt idx="9">
                  <c:v>19.244354569901859</c:v>
                </c:pt>
                <c:pt idx="10">
                  <c:v>19.265639997643579</c:v>
                </c:pt>
                <c:pt idx="11">
                  <c:v>19.278269385012472</c:v>
                </c:pt>
                <c:pt idx="12">
                  <c:v>19.323578626660851</c:v>
                </c:pt>
                <c:pt idx="13">
                  <c:v>19.443569532614319</c:v>
                </c:pt>
                <c:pt idx="14">
                  <c:v>19.577461190386281</c:v>
                </c:pt>
                <c:pt idx="15">
                  <c:v>19.588994086176189</c:v>
                </c:pt>
                <c:pt idx="16">
                  <c:v>19.582092764815339</c:v>
                </c:pt>
                <c:pt idx="17">
                  <c:v>19.61802278326472</c:v>
                </c:pt>
                <c:pt idx="18">
                  <c:v>19.645443902317659</c:v>
                </c:pt>
                <c:pt idx="19">
                  <c:v>19.646532477390789</c:v>
                </c:pt>
                <c:pt idx="20">
                  <c:v>19.632994648380269</c:v>
                </c:pt>
                <c:pt idx="21">
                  <c:v>19.669001024020151</c:v>
                </c:pt>
                <c:pt idx="22">
                  <c:v>19.6429711676134</c:v>
                </c:pt>
                <c:pt idx="23">
                  <c:v>19.679001522028649</c:v>
                </c:pt>
                <c:pt idx="24">
                  <c:v>19.758527867346821</c:v>
                </c:pt>
                <c:pt idx="25">
                  <c:v>19.969501014545671</c:v>
                </c:pt>
                <c:pt idx="26">
                  <c:v>19.92278186696316</c:v>
                </c:pt>
                <c:pt idx="27">
                  <c:v>19.92705969899917</c:v>
                </c:pt>
                <c:pt idx="28">
                  <c:v>19.939379803527679</c:v>
                </c:pt>
                <c:pt idx="29">
                  <c:v>19.941489601479319</c:v>
                </c:pt>
                <c:pt idx="30">
                  <c:v>19.988665431432189</c:v>
                </c:pt>
                <c:pt idx="31">
                  <c:v>19.995972267844131</c:v>
                </c:pt>
                <c:pt idx="32">
                  <c:v>19.875393719605238</c:v>
                </c:pt>
                <c:pt idx="33">
                  <c:v>19.88172337928885</c:v>
                </c:pt>
                <c:pt idx="34">
                  <c:v>19.897410239584421</c:v>
                </c:pt>
                <c:pt idx="35">
                  <c:v>19.903628452468439</c:v>
                </c:pt>
                <c:pt idx="36">
                  <c:v>19.993666194912041</c:v>
                </c:pt>
                <c:pt idx="37">
                  <c:v>20.037980232021368</c:v>
                </c:pt>
                <c:pt idx="38">
                  <c:v>20.076886912276301</c:v>
                </c:pt>
                <c:pt idx="39">
                  <c:v>20.054298777636561</c:v>
                </c:pt>
                <c:pt idx="40">
                  <c:v>20.158067872443709</c:v>
                </c:pt>
                <c:pt idx="41">
                  <c:v>20.263732646727529</c:v>
                </c:pt>
                <c:pt idx="43">
                  <c:v>20.39010644943184</c:v>
                </c:pt>
                <c:pt idx="44">
                  <c:v>20.471769289042729</c:v>
                </c:pt>
                <c:pt idx="45">
                  <c:v>20.57880306494835</c:v>
                </c:pt>
                <c:pt idx="46">
                  <c:v>20.672443315433181</c:v>
                </c:pt>
                <c:pt idx="48">
                  <c:v>20.591839394079891</c:v>
                </c:pt>
                <c:pt idx="49">
                  <c:v>20.95552275791788</c:v>
                </c:pt>
                <c:pt idx="52">
                  <c:v>22.862096002577779</c:v>
                </c:pt>
                <c:pt idx="53">
                  <c:v>23.071735660141371</c:v>
                </c:pt>
                <c:pt idx="54">
                  <c:v>25.198512903924271</c:v>
                </c:pt>
                <c:pt idx="55">
                  <c:v>27.98735691080844</c:v>
                </c:pt>
                <c:pt idx="56">
                  <c:v>28.29642072554012</c:v>
                </c:pt>
                <c:pt idx="57">
                  <c:v>28.308086841935719</c:v>
                </c:pt>
                <c:pt idx="58">
                  <c:v>28.401523119376531</c:v>
                </c:pt>
                <c:pt idx="59">
                  <c:v>28.44944197578787</c:v>
                </c:pt>
                <c:pt idx="60">
                  <c:v>28.574125930172229</c:v>
                </c:pt>
                <c:pt idx="61">
                  <c:v>28.630764399655231</c:v>
                </c:pt>
                <c:pt idx="62">
                  <c:v>28.568242971208679</c:v>
                </c:pt>
                <c:pt idx="63">
                  <c:v>28.57857331941198</c:v>
                </c:pt>
                <c:pt idx="64">
                  <c:v>28.451917382000111</c:v>
                </c:pt>
                <c:pt idx="65">
                  <c:v>28.42319083332151</c:v>
                </c:pt>
                <c:pt idx="66">
                  <c:v>28.421026352515369</c:v>
                </c:pt>
                <c:pt idx="67">
                  <c:v>28.4303428134162</c:v>
                </c:pt>
                <c:pt idx="68">
                  <c:v>28.456998650244099</c:v>
                </c:pt>
                <c:pt idx="69">
                  <c:v>28.504580580858931</c:v>
                </c:pt>
                <c:pt idx="70">
                  <c:v>28.572435748328129</c:v>
                </c:pt>
                <c:pt idx="71">
                  <c:v>28.850748016897231</c:v>
                </c:pt>
                <c:pt idx="72">
                  <c:v>28.850748016897231</c:v>
                </c:pt>
                <c:pt idx="73">
                  <c:v>29.00224654939851</c:v>
                </c:pt>
                <c:pt idx="74">
                  <c:v>29.454721007275349</c:v>
                </c:pt>
                <c:pt idx="75">
                  <c:v>29.710849061267702</c:v>
                </c:pt>
                <c:pt idx="76">
                  <c:v>30.092088668116961</c:v>
                </c:pt>
                <c:pt idx="79">
                  <c:v>30.95207673337578</c:v>
                </c:pt>
                <c:pt idx="80">
                  <c:v>31.5342469029505</c:v>
                </c:pt>
                <c:pt idx="81">
                  <c:v>31.95132362054327</c:v>
                </c:pt>
                <c:pt idx="83">
                  <c:v>32.903697598172997</c:v>
                </c:pt>
                <c:pt idx="86">
                  <c:v>33.49757577358114</c:v>
                </c:pt>
                <c:pt idx="87">
                  <c:v>33.435160915742728</c:v>
                </c:pt>
                <c:pt idx="88">
                  <c:v>33.359137415725577</c:v>
                </c:pt>
                <c:pt idx="89">
                  <c:v>33.566203058298612</c:v>
                </c:pt>
                <c:pt idx="90">
                  <c:v>33.504848021161642</c:v>
                </c:pt>
                <c:pt idx="91">
                  <c:v>33.554744511376377</c:v>
                </c:pt>
                <c:pt idx="92">
                  <c:v>33.789023141178582</c:v>
                </c:pt>
                <c:pt idx="93">
                  <c:v>33.850976575731544</c:v>
                </c:pt>
                <c:pt idx="94">
                  <c:v>33.863144006493123</c:v>
                </c:pt>
                <c:pt idx="95">
                  <c:v>33.902631967351169</c:v>
                </c:pt>
                <c:pt idx="96">
                  <c:v>34.041587983021998</c:v>
                </c:pt>
                <c:pt idx="97">
                  <c:v>34.095106104260253</c:v>
                </c:pt>
                <c:pt idx="98">
                  <c:v>34.070283639665128</c:v>
                </c:pt>
                <c:pt idx="99">
                  <c:v>34.163187951887103</c:v>
                </c:pt>
                <c:pt idx="100">
                  <c:v>34.457407760853343</c:v>
                </c:pt>
                <c:pt idx="101">
                  <c:v>34.609051282059319</c:v>
                </c:pt>
                <c:pt idx="102">
                  <c:v>34.697117597392847</c:v>
                </c:pt>
                <c:pt idx="103">
                  <c:v>34.786616120840478</c:v>
                </c:pt>
                <c:pt idx="104">
                  <c:v>34.895697814917021</c:v>
                </c:pt>
                <c:pt idx="105">
                  <c:v>34.966280112910468</c:v>
                </c:pt>
                <c:pt idx="106">
                  <c:v>35.092424014190712</c:v>
                </c:pt>
                <c:pt idx="107">
                  <c:v>35.287416234276101</c:v>
                </c:pt>
                <c:pt idx="108">
                  <c:v>35.358367757703611</c:v>
                </c:pt>
                <c:pt idx="109">
                  <c:v>35.42250458434642</c:v>
                </c:pt>
                <c:pt idx="110">
                  <c:v>35.494129655455218</c:v>
                </c:pt>
                <c:pt idx="111">
                  <c:v>35.550849559673807</c:v>
                </c:pt>
                <c:pt idx="112">
                  <c:v>35.591866277201241</c:v>
                </c:pt>
                <c:pt idx="113">
                  <c:v>35.735072130914432</c:v>
                </c:pt>
                <c:pt idx="114">
                  <c:v>35.783822809190198</c:v>
                </c:pt>
                <c:pt idx="115">
                  <c:v>35.7967170485419</c:v>
                </c:pt>
                <c:pt idx="116">
                  <c:v>35.851990514534968</c:v>
                </c:pt>
                <c:pt idx="117">
                  <c:v>35.80708691176654</c:v>
                </c:pt>
                <c:pt idx="118">
                  <c:v>36.024455914032828</c:v>
                </c:pt>
                <c:pt idx="119">
                  <c:v>36.116411920849529</c:v>
                </c:pt>
                <c:pt idx="120">
                  <c:v>36.212139811012577</c:v>
                </c:pt>
                <c:pt idx="121">
                  <c:v>36.427291031366003</c:v>
                </c:pt>
                <c:pt idx="122">
                  <c:v>36.527268337416643</c:v>
                </c:pt>
                <c:pt idx="123">
                  <c:v>36.735661482373899</c:v>
                </c:pt>
                <c:pt idx="124">
                  <c:v>36.871108648865373</c:v>
                </c:pt>
                <c:pt idx="125">
                  <c:v>37.023045820467047</c:v>
                </c:pt>
                <c:pt idx="126">
                  <c:v>37.263941192909677</c:v>
                </c:pt>
                <c:pt idx="127">
                  <c:v>37.468795978635953</c:v>
                </c:pt>
                <c:pt idx="128">
                  <c:v>37.630432223360373</c:v>
                </c:pt>
                <c:pt idx="129">
                  <c:v>37.791933898728232</c:v>
                </c:pt>
                <c:pt idx="130">
                  <c:v>37.955645632612338</c:v>
                </c:pt>
                <c:pt idx="131">
                  <c:v>38.063590419345999</c:v>
                </c:pt>
                <c:pt idx="132">
                  <c:v>38.162869714830599</c:v>
                </c:pt>
                <c:pt idx="133">
                  <c:v>38.300183800729371</c:v>
                </c:pt>
                <c:pt idx="134">
                  <c:v>38.457607331413563</c:v>
                </c:pt>
                <c:pt idx="135">
                  <c:v>38.513136786497071</c:v>
                </c:pt>
                <c:pt idx="136">
                  <c:v>38.643945225202863</c:v>
                </c:pt>
                <c:pt idx="137">
                  <c:v>38.718759464602449</c:v>
                </c:pt>
                <c:pt idx="138">
                  <c:v>38.82555188981722</c:v>
                </c:pt>
                <c:pt idx="139">
                  <c:v>38.895823483390522</c:v>
                </c:pt>
                <c:pt idx="140">
                  <c:v>38.976647368807853</c:v>
                </c:pt>
                <c:pt idx="141">
                  <c:v>38.975767780516598</c:v>
                </c:pt>
                <c:pt idx="142">
                  <c:v>38.934798029097998</c:v>
                </c:pt>
                <c:pt idx="143">
                  <c:v>39.046447494531613</c:v>
                </c:pt>
                <c:pt idx="144">
                  <c:v>39.073838137856121</c:v>
                </c:pt>
                <c:pt idx="145">
                  <c:v>39.146259246843748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35-49A7-967F-CE4E8172D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709312"/>
        <c:axId val="141524992"/>
      </c:lineChart>
      <c:catAx>
        <c:axId val="14170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1524992"/>
        <c:crosses val="autoZero"/>
        <c:auto val="1"/>
        <c:lblAlgn val="ctr"/>
        <c:lblOffset val="100"/>
        <c:noMultiLvlLbl val="0"/>
      </c:catAx>
      <c:valAx>
        <c:axId val="141524992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170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4963" cy="487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hu-HU" alt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57613" y="0"/>
            <a:ext cx="2874962" cy="487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B60DAB4-6BB6-4E4A-B4E9-ED9E8BF60D72}" type="datetimeFigureOut">
              <a:rPr lang="hu-HU" altLang="hu-HU"/>
              <a:pPr/>
              <a:t>2017.11.20.</a:t>
            </a:fld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242425"/>
            <a:ext cx="2874963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57613" y="9242425"/>
            <a:ext cx="2874962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8FD678A-E0C9-4D93-BB8D-F1E9F7CE735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8947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4963" cy="485775"/>
          </a:xfrm>
          <a:prstGeom prst="rect">
            <a:avLst/>
          </a:prstGeom>
        </p:spPr>
        <p:txBody>
          <a:bodyPr vert="horz" wrap="square" lIns="89922" tIns="44961" rIns="89922" bIns="449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hu-HU" alt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57613" y="0"/>
            <a:ext cx="2874962" cy="485775"/>
          </a:xfrm>
          <a:prstGeom prst="rect">
            <a:avLst/>
          </a:prstGeom>
        </p:spPr>
        <p:txBody>
          <a:bodyPr vert="horz" wrap="square" lIns="89922" tIns="44961" rIns="89922" bIns="449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352A299-51B5-4353-B0CC-CFCCE620E573}" type="datetimeFigureOut">
              <a:rPr lang="hu-HU" altLang="hu-HU"/>
              <a:pPr/>
              <a:t>2017.11.20.</a:t>
            </a:fld>
            <a:endParaRPr lang="hu-HU" alt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84238" y="728663"/>
            <a:ext cx="4865687" cy="3649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22" tIns="44961" rIns="89922" bIns="44961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3575" y="4621213"/>
            <a:ext cx="5307013" cy="4378325"/>
          </a:xfrm>
          <a:prstGeom prst="rect">
            <a:avLst/>
          </a:prstGeom>
        </p:spPr>
        <p:txBody>
          <a:bodyPr vert="horz" lIns="89922" tIns="44961" rIns="89922" bIns="4496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240838"/>
            <a:ext cx="2874963" cy="487362"/>
          </a:xfrm>
          <a:prstGeom prst="rect">
            <a:avLst/>
          </a:prstGeom>
        </p:spPr>
        <p:txBody>
          <a:bodyPr vert="horz" wrap="square" lIns="89922" tIns="44961" rIns="89922" bIns="4496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57613" y="9240838"/>
            <a:ext cx="2874962" cy="487362"/>
          </a:xfrm>
          <a:prstGeom prst="rect">
            <a:avLst/>
          </a:prstGeom>
        </p:spPr>
        <p:txBody>
          <a:bodyPr vert="horz" wrap="square" lIns="89922" tIns="44961" rIns="89922" bIns="449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AED7ED3-E73C-4BD3-B8B0-A891FB84C5F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8151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1" name="Diakép hely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8713" y="1216025"/>
            <a:ext cx="4376737" cy="3284538"/>
          </a:xfrm>
          <a:prstGeom prst="rect">
            <a:avLst/>
          </a:prstGeom>
          <a:noFill/>
          <a:ln w="12700" cap="flat" algn="ctr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22" name="Jegyzetek hely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417" y="4682460"/>
            <a:ext cx="5307330" cy="38311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17523" name="Dia számának helye 3"/>
          <p:cNvSpPr>
            <a:spLocks noGrp="1" noChangeArrowheads="1"/>
          </p:cNvSpPr>
          <p:nvPr/>
        </p:nvSpPr>
        <p:spPr bwMode="auto">
          <a:xfrm>
            <a:off x="3757824" y="9241610"/>
            <a:ext cx="2874804" cy="4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fld id="{69B1C50F-2CE2-4CD7-A91F-5DB9B7194BD4}" type="slidenum">
              <a:rPr lang="hu-HU" altLang="hu-HU" smtClean="0">
                <a:solidFill>
                  <a:prstClr val="black"/>
                </a:solidFill>
              </a:rPr>
              <a:pPr eaLnBrk="1" hangingPunct="1"/>
              <a:t>4</a:t>
            </a:fld>
            <a:endParaRPr lang="hu-HU" altLang="hu-H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84F24-955B-4C0F-B7E3-F2974C808C05}" type="slidenum">
              <a:rPr lang="hu-HU" smtClean="0">
                <a:solidFill>
                  <a:prstClr val="black"/>
                </a:solidFill>
              </a:rPr>
              <a:pPr/>
              <a:t>47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hu-HU" altLang="en-US" smtClean="0"/>
              <a:t>OTKA?TÁMOP Logó?</a:t>
            </a:r>
          </a:p>
        </p:txBody>
      </p:sp>
      <p:sp>
        <p:nvSpPr>
          <p:cNvPr id="10244" name="Dia számának helye 3"/>
          <p:cNvSpPr txBox="1">
            <a:spLocks noGrp="1"/>
          </p:cNvSpPr>
          <p:nvPr/>
        </p:nvSpPr>
        <p:spPr bwMode="auto">
          <a:xfrm>
            <a:off x="3757631" y="9242335"/>
            <a:ext cx="2875092" cy="4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0521A484-DE1B-45C6-8604-E937F905C2A1}" type="slidenum">
              <a:rPr lang="hu-HU" altLang="en-US" sz="1200">
                <a:solidFill>
                  <a:prstClr val="black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lang="hu-HU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900" b="1"/>
              <a:t>These main questions will be tackled in </a:t>
            </a:r>
            <a:r>
              <a:rPr lang="hu-HU" altLang="en-US" sz="900" b="1">
                <a:latin typeface="Arial" charset="0"/>
              </a:rPr>
              <a:t>six subprojects </a:t>
            </a:r>
            <a:r>
              <a:rPr lang="en-US" altLang="en-US" sz="900" b="1"/>
              <a:t>exploiting a wide scale of instruments</a:t>
            </a:r>
            <a:r>
              <a:rPr lang="en-US" altLang="en-US" sz="900" b="1">
                <a:latin typeface="Arial" charset="0"/>
              </a:rPr>
              <a:t>, </a:t>
            </a:r>
            <a:r>
              <a:rPr lang="en-US" altLang="en-US" smtClean="0"/>
              <a:t>using theoretical, analytical, and simulation work (indicated with a green background); and empirical tests in the lab</a:t>
            </a:r>
            <a:r>
              <a:rPr lang="en-US" altLang="en-US" smtClean="0">
                <a:latin typeface="Arial" charset="0"/>
              </a:rPr>
              <a:t>oratory</a:t>
            </a:r>
            <a:r>
              <a:rPr lang="en-US" altLang="en-US" smtClean="0"/>
              <a:t> and in different</a:t>
            </a:r>
            <a:r>
              <a:rPr lang="en-US" altLang="en-US" smtClean="0">
                <a:latin typeface="Arial" charset="0"/>
              </a:rPr>
              <a:t> field</a:t>
            </a:r>
            <a:r>
              <a:rPr lang="en-US" altLang="en-US" smtClean="0"/>
              <a:t> contexts (indicated with a grey background)</a:t>
            </a:r>
            <a:r>
              <a:rPr lang="en-US" altLang="en-US" smtClean="0">
                <a:latin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B0058-0CA5-43E4-9FCD-06815306F74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6664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842BC-64F5-4087-847A-16CA0F821DD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24711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CAE168-F5F0-4862-86EA-7F7097C63A48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115E-5959-48AC-A8E8-C07D01A5970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3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22A56-C147-47D8-8698-B2877B1BF42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6280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Cím, 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iagram helye 3"/>
          <p:cNvSpPr>
            <a:spLocks noGrp="1"/>
          </p:cNvSpPr>
          <p:nvPr>
            <p:ph type="chart"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5B159D-C28D-4EB5-B990-8B28FD0C056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908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912813" y="1905000"/>
            <a:ext cx="8110537" cy="41910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644EF9-338E-4972-9A25-E37CAAD0A29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8127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5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2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09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1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061A0-D26C-402A-B9AC-BF39AAEB646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6323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80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0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50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01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CBC399D-EACC-40E9-8F6F-4FE71DB77091}" type="datetimeFigureOut">
              <a:rPr lang="hu-HU" smtClean="0">
                <a:solidFill>
                  <a:srgbClr val="CCD1B9"/>
                </a:solidFill>
              </a:rPr>
              <a:pPr/>
              <a:t>2017.11.20.</a:t>
            </a:fld>
            <a:endParaRPr lang="hu-HU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CC9C93-A495-4673-A84B-04B5C08FE6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hu-HU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600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96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BC399D-EACC-40E9-8F6F-4FE71DB77091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3CC9C93-A495-4673-A84B-04B5C08FE636}" type="slidenum">
              <a:rPr lang="hu-HU" smtClean="0">
                <a:solidFill>
                  <a:srgbClr val="CCD1B9"/>
                </a:solidFill>
              </a:rPr>
              <a:pPr/>
              <a:t>‹#›</a:t>
            </a:fld>
            <a:endParaRPr lang="hu-HU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06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0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7B4A0-A9F3-47B6-94A0-96F4EB06291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45579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9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87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CC9C93-A495-4673-A84B-04B5C08FE63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CCD1B9"/>
                </a:solidFill>
              </a:rPr>
              <a:pPr/>
              <a:t>2017.11.20.</a:t>
            </a:fld>
            <a:endParaRPr lang="hu-HU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CCD1B9"/>
                </a:solidFill>
              </a:rPr>
              <a:pPr/>
              <a:t>‹#›</a:t>
            </a:fld>
            <a:endParaRPr lang="hu-HU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49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9C93-A495-4673-A84B-04B5C08FE636}" type="slidenum">
              <a:rPr lang="hu-HU" smtClean="0">
                <a:solidFill>
                  <a:srgbClr val="534949"/>
                </a:solidFill>
              </a:rPr>
              <a:pPr/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80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399D-EACC-40E9-8F6F-4FE71DB77091}" type="datetimeFigureOut">
              <a:rPr lang="hu-HU" smtClean="0">
                <a:solidFill>
                  <a:srgbClr val="534949"/>
                </a:solidFill>
              </a:rPr>
              <a:pPr/>
              <a:t>2017.11.20.</a:t>
            </a:fld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3CC9C93-A495-4673-A84B-04B5C08FE636}" type="slidenum">
              <a:rPr lang="hu-HU" smtClean="0">
                <a:solidFill>
                  <a:srgbClr val="CCD1B9"/>
                </a:solidFill>
              </a:rPr>
              <a:pPr/>
              <a:t>‹#›</a:t>
            </a:fld>
            <a:endParaRPr lang="hu-HU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91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81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6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47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4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34995-A4F7-49F4-ACFE-A0484FE9380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34456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9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5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1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49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77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3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altLang="hu-HU" smtClean="0">
                <a:solidFill>
                  <a:srgbClr val="003366"/>
                </a:solidFill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altLang="hu-HU" smtClean="0">
                <a:solidFill>
                  <a:srgbClr val="003366"/>
                </a:solidFill>
                <a:cs typeface="+mn-cs"/>
              </a:endParaRPr>
            </a:p>
          </p:txBody>
        </p:sp>
      </p:grp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hu-HU" noProof="0" smtClean="0"/>
              <a:t>Alcím mintájának szerkesztése</a:t>
            </a:r>
          </a:p>
        </p:txBody>
      </p:sp>
      <p:sp>
        <p:nvSpPr>
          <p:cNvPr id="409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u-HU" noProof="0" smtClean="0"/>
              <a:t>Mintacím szerkesztése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5B085D-8622-4651-BA06-0CA57CEA22C1}" type="datetimeFigureOut">
              <a:rPr lang="hu-HU" smtClean="0">
                <a:solidFill>
                  <a:srgbClr val="FFFFFF"/>
                </a:solidFill>
              </a:rPr>
              <a:pPr/>
              <a:t>2017.11.20.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2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18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3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B2099-3195-4CB6-B3F0-481C4C2AC3B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4579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77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08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50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4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00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6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7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B085D-8622-4651-BA06-0CA57CEA22C1}" type="datetimeFigureOut">
              <a:rPr lang="hu-HU" smtClean="0">
                <a:solidFill>
                  <a:srgbClr val="003366"/>
                </a:solidFill>
              </a:rPr>
              <a:pPr/>
              <a:t>2017.11.20.</a:t>
            </a:fld>
            <a:endParaRPr lang="hu-H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188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4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8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6F3A1-342E-428E-A7AF-B35F2A24E87F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854849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8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40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10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63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47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36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7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41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493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5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64157-6AEF-4728-8A5E-768D20609D7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813741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64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671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43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22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17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23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1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25B085D-8622-4651-BA06-0CA57CEA22C1}" type="datetimeFigureOut">
              <a:rPr lang="hu-HU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 smtClean="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 smtClean="0"/>
            </a:lvl1pPr>
          </a:lstStyle>
          <a:p>
            <a:fld id="{A29CE2CF-48B0-4B2E-8D42-0D32DB4C0605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96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2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AABED-E49E-4B19-A818-831564C9F6C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612580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77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190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51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70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78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62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26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358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136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2017.11.20.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1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41F7F-BC46-4525-8DD7-53CDAA6F373B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548751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Cím 1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2059" name="Alcím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2060" name="Dátum helye 3"/>
          <p:cNvSpPr>
            <a:spLocks noGrp="1" noChangeArrowheads="1"/>
          </p:cNvSpPr>
          <p:nvPr>
            <p:ph type="dt" sz="half" idx="2"/>
          </p:nvPr>
        </p:nvSpPr>
        <p:spPr/>
        <p:txBody>
          <a:bodyPr anchor="t"/>
          <a:lstStyle>
            <a:lvl1pPr>
              <a:defRPr sz="1800"/>
            </a:lvl1pPr>
          </a:lstStyle>
          <a:p>
            <a:fld id="{65FF3220-7776-4A85-8C08-631E8764E633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061" name="Élőláb helye 4"/>
          <p:cNvSpPr>
            <a:spLocks noGrp="1" noChangeArrowheads="1"/>
          </p:cNvSpPr>
          <p:nvPr>
            <p:ph type="ftr" sz="quarter" idx="3"/>
          </p:nvPr>
        </p:nvSpPr>
        <p:spPr/>
        <p:txBody>
          <a:bodyPr anchor="t"/>
          <a:lstStyle>
            <a:lvl1pPr algn="l">
              <a:defRPr sz="1800"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062" name="Dia számának hely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="t"/>
          <a:lstStyle>
            <a:lvl1pPr algn="l">
              <a:defRPr sz="1800"/>
            </a:lvl1pPr>
          </a:lstStyle>
          <a:p>
            <a:fld id="{A6E2783C-C4AB-4CD1-AD36-D08BB738D02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489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E14032-746F-4026-8544-8F450695A46D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A44FF-B0D0-47D8-B84B-9D5355F5FAA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427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9A9EDF-3768-4208-83C4-2CB11073F200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D58E5-056B-420F-B0FC-197ECBF1C46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31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11C198-9BB6-44CE-A1ED-80465F9CA070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5F2BF-B90F-4447-8F98-02ACB3C1AA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37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E9BAAA-69FA-4A69-84C0-2C854270B164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CD416-66A5-4735-980D-F543669633FF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31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46645-7872-441F-8B92-BBAE74444CFB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0DFF9-8F17-4C95-8A86-46934AC1DBA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06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43FF2D-0374-4C97-8917-BE09759464DD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0ECE3-C178-472C-A8AD-C48261CFA04E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99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E550BD-4561-4F31-A990-6926A6910DE6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414FF-70B1-461F-A9DF-F148B88DF12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314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3AC6D-DA05-454E-B850-26272DC07155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5DA23-DB85-49EA-A325-0C6466749AB9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84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0C6017-6E70-4B05-8EFC-3E0AA6C4B0A8}" type="datetime1">
              <a:rPr lang="hu-HU" altLang="hu-HU">
                <a:solidFill>
                  <a:srgbClr val="000000"/>
                </a:solidFill>
              </a:rPr>
              <a:pPr/>
              <a:t>2017.11.20.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C965-C547-4F57-B03C-E2433E0F6D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9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09C47E4-AB1D-4C6F-B3F2-8C9029553FDF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D59F102-DA0A-A548-A3F2-7FFCD71070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317E239-0FA5-594F-89AF-18C1101B7A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1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BC399D-EACC-40E9-8F6F-4FE71DB77091}" type="datetimeFigureOut">
              <a:rPr lang="hu-HU" smtClean="0">
                <a:solidFill>
                  <a:srgbClr val="534949"/>
                </a:solidFill>
                <a:latin typeface="Franklin Gothic Medium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srgbClr val="534949"/>
              </a:solidFill>
              <a:latin typeface="Franklin Gothic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srgbClr val="534949"/>
              </a:solidFill>
              <a:latin typeface="Franklin Gothic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3CC9C93-A495-4673-A84B-04B5C08FE636}" type="slidenum">
              <a:rPr lang="hu-HU" smtClean="0">
                <a:solidFill>
                  <a:srgbClr val="534949"/>
                </a:solidFill>
                <a:latin typeface="Franklin Gothic Medium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srgbClr val="534949"/>
              </a:solidFill>
              <a:latin typeface="Franklin Gothic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E677BB1-BC7A-42C6-BB4D-1AD6C290CD49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F94E42D-FCB9-447A-B284-AC64B06C01D5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1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altLang="hu-HU" smtClean="0">
                  <a:solidFill>
                    <a:srgbClr val="003366"/>
                  </a:solidFill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3366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altLang="hu-HU" smtClean="0">
                  <a:solidFill>
                    <a:srgbClr val="003366"/>
                  </a:solidFill>
                  <a:cs typeface="+mn-cs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altLang="hu-HU" smtClean="0">
                  <a:solidFill>
                    <a:srgbClr val="003366"/>
                  </a:solidFill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5B085D-8622-4651-BA06-0CA57CEA22C1}" type="datetimeFigureOut">
              <a:rPr lang="hu-HU" smtClean="0">
                <a:solidFill>
                  <a:srgbClr val="003366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srgbClr val="003366"/>
              </a:solidFill>
              <a:cs typeface="+mn-cs"/>
            </a:endParaRP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srgbClr val="003366"/>
              </a:solidFill>
              <a:cs typeface="+mn-cs"/>
            </a:endParaRPr>
          </a:p>
        </p:txBody>
      </p:sp>
      <p:sp>
        <p:nvSpPr>
          <p:cNvPr id="399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9CE2CF-48B0-4B2E-8D42-0D32DB4C0605}" type="slidenum">
              <a:rPr lang="hu-HU" smtClean="0">
                <a:solidFill>
                  <a:srgbClr val="FFFFFF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2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25B085D-8622-4651-BA06-0CA57CEA22C1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8432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6679E"/>
                </a:solidFill>
                <a:latin typeface="Garamond" pitchFamily="18" charset="0"/>
              </a:defRPr>
            </a:lvl1pPr>
          </a:lstStyle>
          <a:p>
            <a:pPr eaLnBrk="1" hangingPunct="1"/>
            <a:endParaRPr lang="hu-HU"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2277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pPr eaLnBrk="1" hangingPunct="1"/>
            <a:fld id="{A29CE2CF-48B0-4B2E-8D42-0D32DB4C0605}" type="slidenum">
              <a:rPr lang="hu-HU" smtClean="0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6679E"/>
          </a:solidFill>
          <a:latin typeface="Garamon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6679E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7F7F7F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F7F7F"/>
          </a:solidFill>
          <a:latin typeface="Garamond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Garamond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7F7F7F"/>
          </a:solidFill>
          <a:latin typeface="Garamond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7F7F7F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C61AE0-D33B-43C7-8E03-FC3F96E1760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2017.11.20.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0B0A17-BCE5-4D17-96AB-10D9DAA30B1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8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ím hely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8" name="Szöveg hely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9" name="Dátum hely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eaLnBrk="1" hangingPunct="1"/>
            <a:fld id="{7D5E22B7-5C75-4D0B-9081-BC4B1AE9CA85}" type="datetime1">
              <a:rPr lang="hu-HU" altLang="hu-HU" smtClean="0">
                <a:solidFill>
                  <a:srgbClr val="000000"/>
                </a:solidFill>
              </a:rPr>
              <a:pPr eaLnBrk="1" hangingPunct="1"/>
              <a:t>2017.11.20.</a:t>
            </a:fld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30" name="Élőláb hely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1" hangingPunct="1"/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31" name="Dia számának hely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1" hangingPunct="1"/>
            <a:fld id="{7BB5B062-5637-4D8C-9405-DD11CF18C87A}" type="slidenum">
              <a:rPr lang="hu-HU" altLang="hu-HU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8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gl788tldq4Hu8gw1B35CFw" TargetMode="External"/><Relationship Id="rId2" Type="http://schemas.openxmlformats.org/officeDocument/2006/relationships/hyperlink" Target="https://www.facebook.com/MTA-TK-Kisebbs%C3%A9gkutat%C3%B3-Int%C3%A9zet-579694188712719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dobos.balazs@tk.mta.hu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socio.hu/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jpg"/><Relationship Id="rId4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4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87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7.jpeg"/><Relationship Id="rId5" Type="http://schemas.openxmlformats.org/officeDocument/2006/relationships/image" Target="../media/image104.jpeg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6.jpeg"/><Relationship Id="rId5" Type="http://schemas.openxmlformats.org/officeDocument/2006/relationships/image" Target="../media/image84.pn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4.gif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6.jpeg"/><Relationship Id="rId4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3.xls"/><Relationship Id="rId5" Type="http://schemas.openxmlformats.org/officeDocument/2006/relationships/image" Target="../media/image117.png"/><Relationship Id="rId4" Type="http://schemas.openxmlformats.org/officeDocument/2006/relationships/oleObject" Target="../embeddings/Microsoft_Excel_97-2003_Worksheet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Téglalap 6"/>
          <p:cNvSpPr>
            <a:spLocks noChangeArrowheads="1"/>
          </p:cNvSpPr>
          <p:nvPr/>
        </p:nvSpPr>
        <p:spPr bwMode="auto">
          <a:xfrm>
            <a:off x="395288" y="2154238"/>
            <a:ext cx="84248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hu-HU" altLang="hu-HU" sz="3600" b="1" smtClean="0">
                <a:solidFill>
                  <a:srgbClr val="31859C"/>
                </a:solidFill>
                <a:latin typeface="Segoe UI" pitchFamily="34" charset="0"/>
                <a:cs typeface="Segoe UI" pitchFamily="34" charset="0"/>
              </a:rPr>
              <a:t>MTA TK Jogtudományi Intézet</a:t>
            </a:r>
          </a:p>
        </p:txBody>
      </p:sp>
      <p:pic>
        <p:nvPicPr>
          <p:cNvPr id="3090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75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1" name="Szövegdoboz 2"/>
          <p:cNvSpPr>
            <a:spLocks noChangeArrowheads="1"/>
          </p:cNvSpPr>
          <p:nvPr/>
        </p:nvSpPr>
        <p:spPr bwMode="auto">
          <a:xfrm>
            <a:off x="1331913" y="3789363"/>
            <a:ext cx="73453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rgbClr val="FFFFFF"/>
                </a:solidFill>
              </a:rPr>
              <a:t>Gárdos-Orosz Fruzsina mb. intézetigazgató</a:t>
            </a:r>
          </a:p>
          <a:p>
            <a:pPr eaLnBrk="1" hangingPunct="1"/>
            <a:r>
              <a:rPr lang="hu-HU" altLang="hu-HU" sz="2400" b="1" smtClean="0">
                <a:solidFill>
                  <a:srgbClr val="FFFFFF"/>
                </a:solidFill>
              </a:rPr>
              <a:t>2017. november 16.</a:t>
            </a:r>
          </a:p>
        </p:txBody>
      </p:sp>
    </p:spTree>
    <p:extLst>
      <p:ext uri="{BB962C8B-B14F-4D97-AF65-F5344CB8AC3E}">
        <p14:creationId xmlns:p14="http://schemas.microsoft.com/office/powerpoint/2010/main" val="71346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4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2365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66" name="Szövegdoboz 3"/>
          <p:cNvSpPr>
            <a:spLocks noChangeArrowheads="1"/>
          </p:cNvSpPr>
          <p:nvPr/>
        </p:nvSpPr>
        <p:spPr bwMode="auto">
          <a:xfrm>
            <a:off x="450850" y="908050"/>
            <a:ext cx="8224838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A számok nyelvén…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Rendezvények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1 nemzetközi konferencia (Belgrád)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6 magyar konferencia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3 műhelyvita</a:t>
            </a:r>
          </a:p>
          <a:p>
            <a:pPr eaLnBrk="1" hangingPunct="1"/>
            <a:endParaRPr lang="hu-HU" altLang="hu-HU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Publikációk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6 angol nyelvű folyóirat-publikáció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16 magyar nyelvű folyóirat-publikáció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1 magyar nyelvű szerkesztett kötet</a:t>
            </a:r>
          </a:p>
          <a:p>
            <a:pPr eaLnBrk="1" hangingPunct="1"/>
            <a:endParaRPr lang="hu-HU" altLang="hu-HU" sz="1600" i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12367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2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4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3395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96" name="Szövegdoboz 3"/>
          <p:cNvSpPr>
            <a:spLocks noChangeArrowheads="1"/>
          </p:cNvSpPr>
          <p:nvPr/>
        </p:nvSpPr>
        <p:spPr bwMode="auto">
          <a:xfrm>
            <a:off x="490538" y="912813"/>
            <a:ext cx="8224837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A számok nyelvén…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hu-HU" altLang="hu-HU" sz="2400" b="1" smtClean="0">
                <a:solidFill>
                  <a:srgbClr val="000000"/>
                </a:solidFill>
              </a:rPr>
              <a:t>Bevont kutatók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8 külföldi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47 magyar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hu-HU" altLang="hu-HU" sz="2400" b="1" smtClean="0">
                <a:solidFill>
                  <a:srgbClr val="000000"/>
                </a:solidFill>
              </a:rPr>
              <a:t>Bevont intézménye</a:t>
            </a:r>
            <a:r>
              <a:rPr lang="hu-HU" altLang="hu-HU" sz="2000" b="1" smtClean="0">
                <a:solidFill>
                  <a:srgbClr val="000000"/>
                </a:solidFill>
              </a:rPr>
              <a:t>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University of Belgrad Faculty of Law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UCL School of Slavonic and East European Studies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PPKE JÁK  Jogbölcseleti Tanszék Jogszociológiai kutatócsoport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200" smtClean="0">
                <a:solidFill>
                  <a:srgbClr val="000000"/>
                </a:solidFill>
              </a:rPr>
              <a:t>MTA BTK FI Gyakorlati filozófia és eszmetörténeti kutatócsoport</a:t>
            </a:r>
          </a:p>
          <a:p>
            <a:pPr eaLnBrk="1" hangingPunct="1"/>
            <a:endParaRPr lang="hu-HU" altLang="hu-HU" sz="1600" i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13397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0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4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4425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26" name="Szövegdoboz 3"/>
          <p:cNvSpPr>
            <a:spLocks noChangeArrowheads="1"/>
          </p:cNvSpPr>
          <p:nvPr/>
        </p:nvSpPr>
        <p:spPr bwMode="auto">
          <a:xfrm>
            <a:off x="490538" y="912813"/>
            <a:ext cx="82248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14427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28" name="Picture 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65175"/>
            <a:ext cx="23812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29" name="Picture 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808038"/>
            <a:ext cx="350996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0" name="Picture 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50950"/>
            <a:ext cx="338772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7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5458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59" name="Szövegdoboz 3"/>
          <p:cNvSpPr>
            <a:spLocks noChangeArrowheads="1"/>
          </p:cNvSpPr>
          <p:nvPr/>
        </p:nvSpPr>
        <p:spPr bwMode="auto">
          <a:xfrm>
            <a:off x="490538" y="912813"/>
            <a:ext cx="82248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15460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1" name="Cím 7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620713"/>
            <a:ext cx="7772400" cy="630237"/>
          </a:xfrm>
          <a:ln/>
        </p:spPr>
        <p:txBody>
          <a:bodyPr anchor="t"/>
          <a:lstStyle/>
          <a:p>
            <a:pPr algn="r"/>
            <a:r>
              <a:rPr lang="hu-HU" altLang="hu-HU" sz="3200" b="1"/>
              <a:t>Csoportos igényérvényesítés</a:t>
            </a:r>
            <a:br>
              <a:rPr lang="hu-HU" altLang="hu-HU" sz="3200" b="1"/>
            </a:br>
            <a:r>
              <a:rPr lang="hu-HU" altLang="hu-HU" sz="3200" b="1"/>
              <a:t>és kisebbségi jogok</a:t>
            </a:r>
            <a:br>
              <a:rPr lang="hu-HU" altLang="hu-HU" sz="3200" b="1"/>
            </a:br>
            <a:r>
              <a:rPr lang="hu-HU" altLang="hu-HU" sz="1600" b="1"/>
              <a:t>Körtvélyesi Zsolt (tudományos segédmunkatárs)</a:t>
            </a:r>
            <a:r>
              <a:rPr lang="hu-HU" altLang="hu-HU" sz="3200" b="1"/>
              <a:t/>
            </a:r>
            <a:br>
              <a:rPr lang="hu-HU" altLang="hu-HU" sz="3200" b="1"/>
            </a:br>
            <a:endParaRPr lang="hu-HU" altLang="hu-HU" sz="1400" b="1"/>
          </a:p>
        </p:txBody>
      </p:sp>
      <p:sp>
        <p:nvSpPr>
          <p:cNvPr id="15462" name="Alcím 9"/>
          <p:cNvSpPr>
            <a:spLocks noGrp="1" noChangeArrowheads="1"/>
          </p:cNvSpPr>
          <p:nvPr>
            <p:ph type="subTitle" idx="4294967295"/>
          </p:nvPr>
        </p:nvSpPr>
        <p:spPr>
          <a:xfrm>
            <a:off x="211138" y="1557338"/>
            <a:ext cx="8783637" cy="4321175"/>
          </a:xfrm>
          <a:ln/>
        </p:spPr>
        <p:txBody>
          <a:bodyPr/>
          <a:lstStyle/>
          <a:p>
            <a:pPr marL="457200" indent="-457200">
              <a:buFont typeface="Arial" charset="0"/>
              <a:buNone/>
            </a:pPr>
            <a:r>
              <a:rPr lang="hu-HU" altLang="hu-HU" b="1"/>
              <a:t>Probléma:</a:t>
            </a:r>
          </a:p>
          <a:p>
            <a:pPr marL="457200" indent="-457200"/>
            <a:r>
              <a:rPr lang="hu-HU" altLang="hu-HU"/>
              <a:t>(1) Csoportigények szemben (2) a kollektív jogok elutasításával</a:t>
            </a:r>
          </a:p>
          <a:p>
            <a:pPr marL="457200" indent="-457200">
              <a:buFont typeface="Arial" charset="0"/>
              <a:buNone/>
            </a:pPr>
            <a:r>
              <a:rPr lang="hu-HU" altLang="hu-HU" b="1"/>
              <a:t>Háttér:</a:t>
            </a:r>
          </a:p>
          <a:p>
            <a:pPr marL="457200" indent="-457200"/>
            <a:r>
              <a:rPr lang="hu-HU" altLang="hu-HU"/>
              <a:t>Létező csoportos perlési módok és kollektív panaszmechanizmusok</a:t>
            </a:r>
          </a:p>
          <a:p>
            <a:pPr marL="457200" indent="-457200"/>
            <a:r>
              <a:rPr lang="hu-HU" altLang="hu-HU"/>
              <a:t>Jogi úton érvényesített / érvényesíteni kívánt igények</a:t>
            </a:r>
          </a:p>
          <a:p>
            <a:pPr marL="457200" indent="-457200">
              <a:buFont typeface="Arial" charset="0"/>
              <a:buNone/>
            </a:pPr>
            <a:r>
              <a:rPr lang="hu-HU" altLang="hu-HU" b="1"/>
              <a:t>Előnyök</a:t>
            </a:r>
            <a:r>
              <a:rPr lang="hu-HU" altLang="hu-HU"/>
              <a:t>:</a:t>
            </a:r>
          </a:p>
          <a:p>
            <a:pPr marL="457200" indent="-457200"/>
            <a:r>
              <a:rPr lang="hu-HU" altLang="hu-HU"/>
              <a:t>erőviszonyok kiegyensúlyozása, „voice”, „empowerment”, előnyök a bizonyításban, egyéni garanciák bírói felügyelettel, pergazdaságosság, arányosítás korlátos források esetén, működik politikai elismerés nélkül is, hatékonyabb jogérvényesítés, a kontextus szerepe, időtényező (elévülés lehetséges kiterjesztése), nem egyéniesíthető igények jobb megragadása, jogfogalom átalakítása</a:t>
            </a:r>
          </a:p>
          <a:p>
            <a:pPr marL="457200" indent="-457200">
              <a:buFont typeface="Arial" charset="0"/>
              <a:buNone/>
            </a:pPr>
            <a:r>
              <a:rPr lang="hu-HU" altLang="hu-HU" b="1"/>
              <a:t>Korlátok, nehézségek:</a:t>
            </a:r>
          </a:p>
          <a:p>
            <a:pPr marL="457200" indent="-457200"/>
            <a:r>
              <a:rPr lang="hu-HU" altLang="hu-HU"/>
              <a:t>Az autonómiaigények nagyrészt kívül esnek; közérdekű igényérvényesítés van, ahol hatékonyabb; többségi részrehajlás a bíráskodásban; strukturális korlátok; képviselet és tömeges ügyfélkezelés nehézségei; legitimációs kérdések</a:t>
            </a:r>
          </a:p>
          <a:p>
            <a:pPr marL="457200" indent="-457200" algn="ctr">
              <a:buFont typeface="Arial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249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ctrTitle"/>
          </p:nvPr>
        </p:nvSpPr>
        <p:spPr>
          <a:xfrm>
            <a:off x="539750" y="1773238"/>
            <a:ext cx="8280400" cy="1943100"/>
          </a:xfrm>
        </p:spPr>
        <p:txBody>
          <a:bodyPr/>
          <a:lstStyle/>
          <a:p>
            <a:r>
              <a:rPr lang="en-GB" altLang="hu-HU" sz="4000" dirty="0" smtClean="0"/>
              <a:t>MTA TK</a:t>
            </a:r>
            <a:br>
              <a:rPr lang="en-GB" altLang="hu-HU" sz="4000" dirty="0" smtClean="0"/>
            </a:br>
            <a:r>
              <a:rPr lang="en-GB" altLang="hu-HU" sz="4000" dirty="0" smtClean="0"/>
              <a:t>KISEBBSÉGKUTATÓ INTÉZET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350" y="4221163"/>
            <a:ext cx="7448550" cy="2160587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80000"/>
              </a:lnSpc>
            </a:pPr>
            <a:endParaRPr lang="hu-HU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MTA TK Fórum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Budapest</a:t>
            </a:r>
            <a:r>
              <a:rPr lang="en-GB" altLang="hu-HU" sz="2000" smtClean="0">
                <a:solidFill>
                  <a:srgbClr val="898989"/>
                </a:solidFill>
              </a:rPr>
              <a:t>, 2017</a:t>
            </a:r>
            <a:r>
              <a:rPr lang="hu-HU" altLang="hu-HU" sz="2000" smtClean="0">
                <a:solidFill>
                  <a:srgbClr val="898989"/>
                </a:solidFill>
              </a:rPr>
              <a:t>. november 16.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en-GB" altLang="hu-HU" sz="2000" smtClean="0">
              <a:solidFill>
                <a:srgbClr val="898989"/>
              </a:solidFill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588"/>
            <a:ext cx="85677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Kép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5800"/>
            <a:ext cx="84963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r>
              <a:rPr lang="hu-HU" altLang="hu-HU" smtClean="0"/>
              <a:t>A TK Kisebbségkutató Intézet fő feladatai</a:t>
            </a:r>
            <a:endParaRPr lang="en-GB" altLang="hu-HU" smtClean="0"/>
          </a:p>
        </p:txBody>
      </p:sp>
      <p:sp>
        <p:nvSpPr>
          <p:cNvPr id="17410" name="Tartalom helye 2"/>
          <p:cNvSpPr>
            <a:spLocks noGrp="1"/>
          </p:cNvSpPr>
          <p:nvPr>
            <p:ph idx="1"/>
          </p:nvPr>
        </p:nvSpPr>
        <p:spPr>
          <a:xfrm>
            <a:off x="250825" y="2420938"/>
            <a:ext cx="8785225" cy="3705225"/>
          </a:xfrm>
        </p:spPr>
        <p:txBody>
          <a:bodyPr/>
          <a:lstStyle/>
          <a:p>
            <a:r>
              <a:rPr lang="hu-HU" altLang="hu-HU" sz="2400" smtClean="0"/>
              <a:t>A kisebbségi közösségek társadalmi, gazdasági és politikai integrációjának vizsgálata Magyarországon, Közép-Európában és Európában </a:t>
            </a:r>
          </a:p>
          <a:p>
            <a:r>
              <a:rPr lang="hu-HU" altLang="hu-HU" sz="2400" smtClean="0"/>
              <a:t>Új megközelítések, módszerek, magyarázó keretek kialakítása</a:t>
            </a:r>
          </a:p>
          <a:p>
            <a:r>
              <a:rPr lang="hu-HU" altLang="hu-HU" sz="2400" smtClean="0"/>
              <a:t>Interdiszciplinaritás:  kulturális antropológia, jog, szociológia, politológia és történettudomány (27 kutató) </a:t>
            </a:r>
          </a:p>
          <a:p>
            <a:endParaRPr lang="en-GB" altLang="hu-HU" sz="2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Az Intézet kutatási feladatai (I)</a:t>
            </a: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800" smtClean="0"/>
              <a:t>A magyarországi nemzeti és etnikai kisebbségek, köztük a romák helyzete Magyarországon, illetve Európában</a:t>
            </a:r>
          </a:p>
          <a:p>
            <a:r>
              <a:rPr lang="hu-HU" altLang="hu-HU" sz="2800" smtClean="0"/>
              <a:t>Integrációs folyamatok összehasonlító elemzése Közép-Európában, etnopolitikai modellek, a kisebbségek jogi helyzete </a:t>
            </a:r>
          </a:p>
          <a:p>
            <a:r>
              <a:rPr lang="hu-HU" altLang="hu-HU" sz="2800" smtClean="0"/>
              <a:t>A magyarországi és a kisebbségi magyar közösségek demográfiai, </a:t>
            </a:r>
            <a:r>
              <a:rPr lang="en-US" altLang="hu-HU" sz="2800" smtClean="0"/>
              <a:t> </a:t>
            </a:r>
            <a:r>
              <a:rPr lang="hu-HU" altLang="hu-HU" sz="2800" smtClean="0"/>
              <a:t>gazdasági, politikai és kulturális helyzetének történeti kutatása </a:t>
            </a:r>
            <a:r>
              <a:rPr lang="en-US" altLang="hu-HU" sz="2800" smtClean="0"/>
              <a:t> </a:t>
            </a:r>
            <a:endParaRPr lang="hu-HU" altLang="hu-HU" sz="2800" smtClean="0"/>
          </a:p>
          <a:p>
            <a:pPr>
              <a:buFont typeface="Arial" charset="0"/>
              <a:buNone/>
            </a:pPr>
            <a:r>
              <a:rPr lang="en-US" altLang="hu-HU" sz="2800" smtClean="0"/>
              <a:t> </a:t>
            </a:r>
            <a:endParaRPr lang="hu-HU" altLang="hu-H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Az Intézet kutatási feladatai (II)</a:t>
            </a:r>
          </a:p>
        </p:txBody>
      </p:sp>
      <p:sp>
        <p:nvSpPr>
          <p:cNvPr id="1945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400" smtClean="0"/>
              <a:t>A Magyarországot érintő migrációs folyamatok, a migráns közösségek társadalmi helyzete </a:t>
            </a:r>
          </a:p>
          <a:p>
            <a:r>
              <a:rPr lang="hu-HU" altLang="hu-HU" sz="2400" smtClean="0"/>
              <a:t>Európai, nemzeti és lokális identitásformák</a:t>
            </a:r>
          </a:p>
          <a:p>
            <a:r>
              <a:rPr lang="hu-HU" altLang="hu-HU" sz="2400" smtClean="0"/>
              <a:t>Kisebbségi kompetenciák  </a:t>
            </a:r>
          </a:p>
          <a:p>
            <a:r>
              <a:rPr lang="hu-HU" altLang="hu-HU" sz="2400" smtClean="0"/>
              <a:t>Judaisztikai (nyelvészeti, filológiai, történeti) alapkutatások a magyarországi és a közép-európai zsidóságról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hu-HU" sz="4000" smtClean="0"/>
              <a:t>Kutatási területek (I): </a:t>
            </a:r>
            <a:br>
              <a:rPr lang="hu-HU" altLang="hu-HU" sz="4000" smtClean="0"/>
            </a:br>
            <a:r>
              <a:rPr lang="hu-HU" altLang="hu-HU" sz="4000" smtClean="0"/>
              <a:t>a kisebbségi magyar közösségek</a:t>
            </a:r>
          </a:p>
        </p:txBody>
      </p:sp>
      <p:pic>
        <p:nvPicPr>
          <p:cNvPr id="20482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9144000" cy="4176712"/>
          </a:xfrm>
        </p:spPr>
      </p:pic>
      <p:sp>
        <p:nvSpPr>
          <p:cNvPr id="20483" name="Téglalap 4"/>
          <p:cNvSpPr>
            <a:spLocks noChangeArrowheads="1"/>
          </p:cNvSpPr>
          <p:nvPr/>
        </p:nvSpPr>
        <p:spPr bwMode="auto">
          <a:xfrm>
            <a:off x="365125" y="5805488"/>
            <a:ext cx="8640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b="1" i="1"/>
              <a:t>Minority Hungarian Communities in the Twentieth Centur</a:t>
            </a:r>
            <a:r>
              <a:rPr lang="en-US" altLang="hu-HU" sz="1800" b="1"/>
              <a:t>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/>
              <a:t>Edited by Nándor Bárdi, Csilla Fedinec, and László Szarka</a:t>
            </a:r>
            <a:r>
              <a:rPr lang="hu-HU" altLang="hu-HU" sz="1800"/>
              <a:t>. Columbia UP, 2011. </a:t>
            </a:r>
            <a:endParaRPr lang="en-US" altLang="hu-HU" sz="1800"/>
          </a:p>
        </p:txBody>
      </p:sp>
      <p:pic>
        <p:nvPicPr>
          <p:cNvPr id="20484" name="Picture 2" descr="Képtalálat a következ&amp;odblac;re: „Czech and hungarian minority policy in Central Europe, 1918-1938.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0"/>
            <a:ext cx="176371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Kutatási területek (II): </a:t>
            </a:r>
            <a:br>
              <a:rPr lang="hu-HU" altLang="hu-HU" smtClean="0"/>
            </a:br>
            <a:r>
              <a:rPr lang="hu-HU" altLang="hu-HU" smtClean="0"/>
              <a:t>a (tengerentúli) magyar diaszpóra</a:t>
            </a:r>
          </a:p>
        </p:txBody>
      </p:sp>
      <p:sp>
        <p:nvSpPr>
          <p:cNvPr id="2150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1507" name="Picture 4" descr="Szállítható öröksé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916113"/>
            <a:ext cx="2667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Képtalálat a következ&amp;odblac;re: „amerikai magyarok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43063"/>
            <a:ext cx="29432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2" descr="Képtalálat a következ&amp;odblac;re: „hungarian human rights foundation hhrf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7500"/>
            <a:ext cx="26384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4" descr="Képtalálat a következ&amp;odblac;re: „magyarok clevelandben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864100"/>
            <a:ext cx="63388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4119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0" name="Szövegdoboz 3"/>
          <p:cNvSpPr>
            <a:spLocks noChangeArrowheads="1"/>
          </p:cNvSpPr>
          <p:nvPr/>
        </p:nvSpPr>
        <p:spPr bwMode="auto">
          <a:xfrm>
            <a:off x="468313" y="836613"/>
            <a:ext cx="820896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Identitás</a:t>
            </a: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1924-ben </a:t>
            </a:r>
            <a:r>
              <a:rPr lang="hu-HU" altLang="hu-HU" sz="1600" smtClean="0">
                <a:solidFill>
                  <a:srgbClr val="000000"/>
                </a:solidFill>
              </a:rPr>
              <a:t>létrejön a Jogtudományi Intézet a Magyar Szociográfiai Intézet részeként,</a:t>
            </a: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1949–2011 között </a:t>
            </a:r>
            <a:r>
              <a:rPr lang="hu-HU" altLang="hu-HU" sz="1600" smtClean="0">
                <a:solidFill>
                  <a:srgbClr val="000000"/>
                </a:solidFill>
              </a:rPr>
              <a:t>önálló jogi személyként működik,</a:t>
            </a: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2012-től </a:t>
            </a:r>
            <a:r>
              <a:rPr lang="hu-HU" altLang="hu-HU" sz="1600" smtClean="0">
                <a:solidFill>
                  <a:srgbClr val="000000"/>
                </a:solidFill>
              </a:rPr>
              <a:t>a négy intézet integrációjával megalakuló Társadalomtudományi Kutatóközpont része.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Az SZMSZ szerinti feladataink: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jogtudományi kutatások folytatása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reflektálás a tudományos és technikai haladás nyomán jelentkező jogi problémákra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közreműködés a jogalkotási feladatok megoldásában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együttműködés jogalkalmazási tevékenységet végző intézményekkel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hazai, a külföldi és a nemzetközi joggyakorlat, valamint a jelentősebb jogvédő intézmények tevékenységének figyelemmel kísérése</a:t>
            </a:r>
          </a:p>
          <a:p>
            <a:pPr eaLnBrk="1" hangingPunct="1"/>
            <a:endParaRPr lang="hu-HU" altLang="hu-HU" sz="1600" b="1" u="sng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Kutatóállományunk:</a:t>
            </a:r>
          </a:p>
          <a:p>
            <a:pPr eaLnBrk="1" hangingPunct="1"/>
            <a:endParaRPr lang="hu-HU" altLang="hu-HU" sz="1600" i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i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4121" name="Kép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5325"/>
            <a:ext cx="34798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2" name="Kép 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4471988"/>
            <a:ext cx="3970338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51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400" smtClean="0"/>
              <a:t>Kutatási területek (III): nemzeti és etnikai kisebbségek/nemzetiségek Magyarországon</a:t>
            </a:r>
          </a:p>
        </p:txBody>
      </p:sp>
      <p:pic>
        <p:nvPicPr>
          <p:cNvPr id="22530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508125"/>
            <a:ext cx="7416800" cy="4454525"/>
          </a:xfrm>
        </p:spPr>
      </p:pic>
      <p:sp>
        <p:nvSpPr>
          <p:cNvPr id="22531" name="Téglalap 1"/>
          <p:cNvSpPr>
            <a:spLocks noChangeArrowheads="1"/>
          </p:cNvSpPr>
          <p:nvPr/>
        </p:nvSpPr>
        <p:spPr bwMode="auto">
          <a:xfrm>
            <a:off x="827088" y="5997575"/>
            <a:ext cx="8066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/>
              <a:t>Tóth Ágnes (</a:t>
            </a:r>
            <a:r>
              <a:rPr lang="hu-HU" altLang="hu-HU" sz="1800"/>
              <a:t>ed</a:t>
            </a:r>
            <a:r>
              <a:rPr lang="en-US" altLang="hu-HU" sz="1800"/>
              <a:t>.) </a:t>
            </a:r>
            <a:r>
              <a:rPr lang="en-US" altLang="hu-HU" sz="1800" i="1"/>
              <a:t>National and Ethnic Minorities in Hungary, 1920-2001</a:t>
            </a:r>
            <a:r>
              <a:rPr lang="en-US" altLang="hu-HU" sz="1800"/>
              <a:t>. New York: Social Science Monographs - Atlantic Research and Publications, Inc., 2005. </a:t>
            </a:r>
            <a:endParaRPr lang="hu-HU" altLang="hu-HU" sz="1800"/>
          </a:p>
        </p:txBody>
      </p:sp>
      <p:pic>
        <p:nvPicPr>
          <p:cNvPr id="22532" name="Picture 5" descr="Képtalálat a következ&amp;odblac;re: „Wir Schwaben waren immer gute Ungar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076700"/>
            <a:ext cx="1692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http://kisebbsegkutato.tk.mta.hu/uploads/images/9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525588"/>
            <a:ext cx="17446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smtClean="0"/>
              <a:t>Kutatási területek (IV): a magyarországi romák</a:t>
            </a:r>
          </a:p>
        </p:txBody>
      </p:sp>
      <p:pic>
        <p:nvPicPr>
          <p:cNvPr id="2355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388" y="1530350"/>
            <a:ext cx="6502400" cy="4525963"/>
          </a:xfrm>
        </p:spPr>
      </p:pic>
      <p:sp>
        <p:nvSpPr>
          <p:cNvPr id="23555" name="Szövegdoboz 1"/>
          <p:cNvSpPr txBox="1">
            <a:spLocks noChangeArrowheads="1"/>
          </p:cNvSpPr>
          <p:nvPr/>
        </p:nvSpPr>
        <p:spPr bwMode="auto">
          <a:xfrm>
            <a:off x="2592388" y="6062663"/>
            <a:ext cx="6011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István Kemény (ed.): Roma of Hungary. Columbia UP, 2006. </a:t>
            </a:r>
          </a:p>
        </p:txBody>
      </p:sp>
      <p:pic>
        <p:nvPicPr>
          <p:cNvPr id="23556" name="Picture 5" descr="http://kisebbsegkutato.tk.mta.hu/uploads/images/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104900"/>
            <a:ext cx="17811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7" descr="Képtalálat a következ&amp;odblac;re: „Helyi cigány kisebbségi önkormányzatok Magyarországon”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3558" name="AutoShape 9" descr="Képtalálat a következ&amp;odblac;re: „Helyi cigány kisebbségi önkormányzatok Magyarországon”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3559" name="AutoShape 11" descr="Képtalálat a következ&amp;odblac;re: „Helyi cigány kisebbségi önkormányzatok Magyarországon”"/>
          <p:cNvSpPr>
            <a:spLocks noChangeAspect="1" noChangeArrowheads="1"/>
          </p:cNvSpPr>
          <p:nvPr/>
        </p:nvSpPr>
        <p:spPr bwMode="auto">
          <a:xfrm>
            <a:off x="144463" y="-1881188"/>
            <a:ext cx="2447925" cy="3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3560" name="AutoShape 13" descr="Képtalálat a következ&amp;odblac;re: „Helyi cigány kisebbségi önkormányzatok Magyarországon”"/>
          <p:cNvSpPr>
            <a:spLocks noChangeAspect="1" noChangeArrowheads="1"/>
          </p:cNvSpPr>
          <p:nvPr/>
        </p:nvSpPr>
        <p:spPr bwMode="auto">
          <a:xfrm>
            <a:off x="296863" y="-1728788"/>
            <a:ext cx="2447925" cy="3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23561" name="Picture 15" descr="https://moly.hu/system/covers/big/covers_1300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076700"/>
            <a:ext cx="1781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Kutatási területek (V): </a:t>
            </a:r>
            <a:br>
              <a:rPr lang="hu-HU" altLang="hu-HU" smtClean="0"/>
            </a:br>
            <a:r>
              <a:rPr lang="hu-HU" altLang="hu-HU" smtClean="0"/>
              <a:t>zsidó közösségek</a:t>
            </a:r>
          </a:p>
        </p:txBody>
      </p:sp>
      <p:sp>
        <p:nvSpPr>
          <p:cNvPr id="2457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4579" name="Picture 2" descr="http://kisebbsegkutato.tk.mta.hu/uploads/images/1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285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://kisebbsegkutato.tk.mta.hu/uploads/images/1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628775"/>
            <a:ext cx="28765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http://kisebbsegkutato.tk.mta.hu/uploads/images/1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3860800"/>
            <a:ext cx="28575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http://kisebbsegkutato.tk.mta.hu/uploads/images/1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28527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kormos_pilisvorosvar_teme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611313"/>
            <a:ext cx="2946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https://www.degruyter.com/doc/cover/97831103307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-4763"/>
            <a:ext cx="16954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Kutatási területek (VI): a Magyarországot érintő migráció</a:t>
            </a:r>
          </a:p>
        </p:txBody>
      </p:sp>
      <p:sp>
        <p:nvSpPr>
          <p:cNvPr id="2560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5603" name="Picture 2" descr="Képtalálat a következ&amp;odblac;re: „kováts andrás migrati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654175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Képtalálat a következ&amp;odblac;re: „kováts andrás migra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22463"/>
            <a:ext cx="14668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Képtalálat a következ&amp;odblac;re: „menekültválság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4825"/>
            <a:ext cx="476567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Képtalálat a következ&amp;odblac;re: „magyarország kínaiak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465638"/>
            <a:ext cx="304006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http://m.cdn.blog.hu/zh/zhaoman/image/200606/h-Hungary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0"/>
            <a:ext cx="32448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2" descr="Kapcsolódó ké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4403725"/>
            <a:ext cx="30765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Kutatási területek (VII): etnopolitikai és jogi megközelítések</a:t>
            </a:r>
          </a:p>
        </p:txBody>
      </p:sp>
      <p:sp>
        <p:nvSpPr>
          <p:cNvPr id="2662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6627" name="Picture 2" descr="Képtalálat a következ&amp;odblac;re: „vizi balázs oxfor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557338"/>
            <a:ext cx="39592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Képtalálat a következ&amp;odblac;re: „vizi balázs nomo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84325"/>
            <a:ext cx="38163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Hazai és nemzetközi kapcsolatok</a:t>
            </a:r>
          </a:p>
        </p:txBody>
      </p:sp>
      <p:sp>
        <p:nvSpPr>
          <p:cNvPr id="27650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en-GB" altLang="hu-HU" sz="2600" smtClean="0"/>
              <a:t>European Centre for Minority Issues (ECMI), Flensburg (</a:t>
            </a:r>
            <a:r>
              <a:rPr lang="hu-HU" altLang="hu-HU" sz="2600" smtClean="0"/>
              <a:t>Németország</a:t>
            </a:r>
            <a:r>
              <a:rPr lang="en-GB" altLang="hu-HU" sz="2600" smtClean="0"/>
              <a:t>) </a:t>
            </a:r>
          </a:p>
          <a:p>
            <a:r>
              <a:rPr lang="en-GB" altLang="hu-HU" sz="2600" smtClean="0"/>
              <a:t>Institute for Minority Rights of EURAC, Bolzano/Bozen (</a:t>
            </a:r>
            <a:r>
              <a:rPr lang="hu-HU" altLang="hu-HU" sz="2600" smtClean="0"/>
              <a:t>Olaszország</a:t>
            </a:r>
            <a:r>
              <a:rPr lang="en-GB" altLang="hu-HU" sz="2600" smtClean="0"/>
              <a:t>) </a:t>
            </a:r>
          </a:p>
          <a:p>
            <a:r>
              <a:rPr lang="hu-HU" altLang="hu-HU" sz="2600" smtClean="0"/>
              <a:t>Nemzeti Kisebbségkutató Intézet</a:t>
            </a:r>
            <a:r>
              <a:rPr lang="en-GB" altLang="hu-HU" sz="2600" smtClean="0"/>
              <a:t>, Kolozsvár (Rom</a:t>
            </a:r>
            <a:r>
              <a:rPr lang="hu-HU" altLang="hu-HU" sz="2600" smtClean="0"/>
              <a:t>á</a:t>
            </a:r>
            <a:r>
              <a:rPr lang="en-GB" altLang="hu-HU" sz="2600" smtClean="0"/>
              <a:t>nia) </a:t>
            </a:r>
          </a:p>
          <a:p>
            <a:r>
              <a:rPr lang="en-GB" altLang="hu-HU" sz="2600" smtClean="0"/>
              <a:t>F</a:t>
            </a:r>
            <a:r>
              <a:rPr lang="hu-HU" altLang="hu-HU" sz="2600" smtClean="0"/>
              <a:t>ó</a:t>
            </a:r>
            <a:r>
              <a:rPr lang="en-GB" altLang="hu-HU" sz="2600" smtClean="0"/>
              <a:t>rum </a:t>
            </a:r>
            <a:r>
              <a:rPr lang="hu-HU" altLang="hu-HU" sz="2600" smtClean="0"/>
              <a:t>Kisebbségkutató Intézet</a:t>
            </a:r>
            <a:r>
              <a:rPr lang="en-GB" altLang="hu-HU" sz="2600" smtClean="0"/>
              <a:t>, Somorja (S</a:t>
            </a:r>
            <a:r>
              <a:rPr lang="hu-HU" altLang="hu-HU" sz="2600" smtClean="0"/>
              <a:t>z</a:t>
            </a:r>
            <a:r>
              <a:rPr lang="en-GB" altLang="hu-HU" sz="2600" smtClean="0"/>
              <a:t>lov</a:t>
            </a:r>
            <a:r>
              <a:rPr lang="hu-HU" altLang="hu-HU" sz="2600" smtClean="0"/>
              <a:t>á</a:t>
            </a:r>
            <a:r>
              <a:rPr lang="en-GB" altLang="hu-HU" sz="2600" smtClean="0"/>
              <a:t>kia) </a:t>
            </a:r>
          </a:p>
          <a:p>
            <a:r>
              <a:rPr lang="hu-HU" altLang="hu-HU" sz="2600" smtClean="0"/>
              <a:t>Etnikai Tanulmányok Intézete</a:t>
            </a:r>
            <a:r>
              <a:rPr lang="en-GB" altLang="hu-HU" sz="2600" smtClean="0"/>
              <a:t>, Ljubljana (S</a:t>
            </a:r>
            <a:r>
              <a:rPr lang="hu-HU" altLang="hu-HU" sz="2600" smtClean="0"/>
              <a:t>z</a:t>
            </a:r>
            <a:r>
              <a:rPr lang="en-GB" altLang="hu-HU" sz="2600" smtClean="0"/>
              <a:t>lov</a:t>
            </a:r>
            <a:r>
              <a:rPr lang="hu-HU" altLang="hu-HU" sz="2600" smtClean="0"/>
              <a:t>é</a:t>
            </a:r>
            <a:r>
              <a:rPr lang="en-GB" altLang="hu-HU" sz="2600" smtClean="0"/>
              <a:t>nia) </a:t>
            </a:r>
          </a:p>
          <a:p>
            <a:r>
              <a:rPr lang="en-GB" altLang="hu-HU" sz="2600" smtClean="0"/>
              <a:t>+ </a:t>
            </a:r>
            <a:r>
              <a:rPr lang="hu-HU" altLang="hu-HU" sz="2600" smtClean="0"/>
              <a:t>egyéb kutatócsoportok</a:t>
            </a:r>
            <a:r>
              <a:rPr lang="en-GB" altLang="hu-HU" sz="2600" smtClean="0"/>
              <a:t>, </a:t>
            </a:r>
            <a:r>
              <a:rPr lang="hu-HU" altLang="hu-HU" sz="2600" smtClean="0"/>
              <a:t>intézetek, egyetemi tanszékek </a:t>
            </a:r>
            <a:r>
              <a:rPr lang="en-GB" altLang="hu-HU" sz="2600" smtClean="0"/>
              <a:t>S</a:t>
            </a:r>
            <a:r>
              <a:rPr lang="hu-HU" altLang="hu-HU" sz="2600" smtClean="0"/>
              <a:t>z</a:t>
            </a:r>
            <a:r>
              <a:rPr lang="en-GB" altLang="hu-HU" sz="2600" smtClean="0"/>
              <a:t>erbi</a:t>
            </a:r>
            <a:r>
              <a:rPr lang="hu-HU" altLang="hu-HU" sz="2600" smtClean="0"/>
              <a:t>ában</a:t>
            </a:r>
            <a:r>
              <a:rPr lang="en-GB" altLang="hu-HU" sz="2600" smtClean="0"/>
              <a:t> (V</a:t>
            </a:r>
            <a:r>
              <a:rPr lang="hu-HU" altLang="hu-HU" sz="2600" smtClean="0"/>
              <a:t>ajdaság</a:t>
            </a:r>
            <a:r>
              <a:rPr lang="en-GB" altLang="hu-HU" sz="2600" smtClean="0"/>
              <a:t>) </a:t>
            </a:r>
            <a:r>
              <a:rPr lang="hu-HU" altLang="hu-HU" sz="2600" smtClean="0"/>
              <a:t>és </a:t>
            </a:r>
            <a:r>
              <a:rPr lang="en-GB" altLang="hu-HU" sz="2600" smtClean="0"/>
              <a:t>Ukr</a:t>
            </a:r>
            <a:r>
              <a:rPr lang="hu-HU" altLang="hu-HU" sz="2600" smtClean="0"/>
              <a:t>ajnában</a:t>
            </a:r>
            <a:r>
              <a:rPr lang="en-GB" altLang="hu-HU" sz="2600" smtClean="0"/>
              <a:t> (</a:t>
            </a:r>
            <a:r>
              <a:rPr lang="hu-HU" altLang="hu-HU" sz="2600" smtClean="0"/>
              <a:t>Kárpátalja</a:t>
            </a:r>
            <a:r>
              <a:rPr lang="en-GB" altLang="hu-HU" sz="2600" smtClean="0"/>
              <a:t>)</a:t>
            </a:r>
            <a:r>
              <a:rPr lang="hu-HU" altLang="hu-HU" sz="2600" smtClean="0"/>
              <a:t>; roma és nemzetközi migrációs kutatási hálózatok </a:t>
            </a:r>
            <a:r>
              <a:rPr lang="en-GB" altLang="hu-HU" sz="2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Tudomány és társadalom</a:t>
            </a:r>
          </a:p>
        </p:txBody>
      </p:sp>
      <p:sp>
        <p:nvSpPr>
          <p:cNvPr id="2867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000" smtClean="0"/>
              <a:t>Konferenciák, műhelyszemináriumok, kéziratviták, kerekasztalok, Magyar Tudomány Ünnepe, Kutatók Éjszakája, szakmai továbbképzések </a:t>
            </a:r>
          </a:p>
          <a:p>
            <a:r>
              <a:rPr lang="hu-HU" altLang="hu-HU" sz="2000" smtClean="0"/>
              <a:t>2014: 29</a:t>
            </a:r>
          </a:p>
          <a:p>
            <a:r>
              <a:rPr lang="hu-HU" altLang="hu-HU" sz="2000" smtClean="0"/>
              <a:t>2015: 40</a:t>
            </a:r>
          </a:p>
          <a:p>
            <a:r>
              <a:rPr lang="hu-HU" altLang="hu-HU" sz="2000" smtClean="0"/>
              <a:t>2016: 25 rendezvény </a:t>
            </a:r>
          </a:p>
          <a:p>
            <a:r>
              <a:rPr lang="hu-HU" altLang="hu-HU" sz="2000" smtClean="0"/>
              <a:t>Folyóiratok: Regio (4 magyar), Intersections (angol) </a:t>
            </a:r>
          </a:p>
          <a:p>
            <a:r>
              <a:rPr lang="hu-HU" altLang="hu-HU" sz="2000" smtClean="0"/>
              <a:t>Facebook: </a:t>
            </a:r>
            <a:r>
              <a:rPr lang="hu-HU" altLang="hu-HU" sz="2000" smtClean="0">
                <a:hlinkClick r:id="rId2"/>
              </a:rPr>
              <a:t>https://www.facebook.com/MTA-TK-Kisebbs%C3%A9gkutat%C3%B3-Int%C3%A9zet-579694188712719/</a:t>
            </a:r>
            <a:r>
              <a:rPr lang="hu-HU" altLang="hu-HU" sz="2000" smtClean="0"/>
              <a:t> (közel 1600 követő) </a:t>
            </a:r>
          </a:p>
          <a:p>
            <a:r>
              <a:rPr lang="hu-HU" altLang="hu-HU" sz="2000" smtClean="0"/>
              <a:t>Youtube: </a:t>
            </a:r>
            <a:r>
              <a:rPr lang="hu-HU" altLang="hu-HU" sz="2000" smtClean="0">
                <a:hlinkClick r:id="rId3"/>
              </a:rPr>
              <a:t>https://www.youtube.com/channel/UCgl788tldq4Hu8gw1B35CFw</a:t>
            </a:r>
            <a:r>
              <a:rPr lang="hu-HU" altLang="hu-HU" sz="2000" smtClean="0"/>
              <a:t> (közel 1100 látogató) </a:t>
            </a:r>
          </a:p>
          <a:p>
            <a:r>
              <a:rPr lang="hu-HU" altLang="hu-HU" sz="2000" smtClean="0"/>
              <a:t>Intézeti honlap, Digitális Olvasószoba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smtClean="0"/>
              <a:t>A Kisebbségszociológiai és Antropológiai Osztály főbb kutatásai</a:t>
            </a:r>
            <a:endParaRPr lang="en-GB" altLang="hu-HU" smtClean="0"/>
          </a:p>
        </p:txBody>
      </p:sp>
      <p:sp>
        <p:nvSpPr>
          <p:cNvPr id="2969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200" smtClean="0"/>
              <a:t>Magyarok Németországban (Humboldt Egyetemmel közösen)</a:t>
            </a:r>
          </a:p>
          <a:p>
            <a:r>
              <a:rPr lang="hu-HU" altLang="hu-HU" sz="2200" smtClean="0"/>
              <a:t>Menekültek, oltalmazottak és hontalanok társadalmi integrációja Magyarországon (UNHCR) </a:t>
            </a:r>
          </a:p>
          <a:p>
            <a:r>
              <a:rPr lang="hu-HU" altLang="hu-HU" sz="2200" smtClean="0"/>
              <a:t>Roma közösségek kutatása modern módszertani alapokon a 21. században (TK Inkubátor) </a:t>
            </a:r>
          </a:p>
          <a:p>
            <a:r>
              <a:rPr lang="hu-HU" altLang="hu-HU" sz="2200" smtClean="0"/>
              <a:t>„Kínai a családban”. Magyar-kínai viszonyok Magyarországon az interetnikus párkapcsolatok és a magyar bérszülők kínai családokhoz fűződő viszonyának tükrében (OTKA K)</a:t>
            </a:r>
          </a:p>
          <a:p>
            <a:r>
              <a:rPr lang="hu-HU" altLang="hu-HU" sz="2200" smtClean="0"/>
              <a:t>Az iskola nem sziget. Oktatási és társadalmi reziliencia multietnikus környezetben (OTKA K) </a:t>
            </a:r>
          </a:p>
          <a:p>
            <a:r>
              <a:rPr lang="hu-HU" altLang="hu-HU" sz="2200" smtClean="0"/>
              <a:t>GeneZYs 2015. Kárpát-medencei magyar ifjúságkutatás (MCC)</a:t>
            </a:r>
          </a:p>
          <a:p>
            <a:r>
              <a:rPr lang="hu-HU" altLang="hu-HU" sz="2200" smtClean="0"/>
              <a:t>Magyarországi nemzettudat empirikus kutatása (NSKI)</a:t>
            </a:r>
          </a:p>
          <a:p>
            <a:endParaRPr lang="hu-HU" altLang="hu-HU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smtClean="0"/>
              <a:t>A Kisebbségtörténeti és Etnopolitikai Osztály főbb kutatásai</a:t>
            </a:r>
            <a:endParaRPr lang="en-GB" altLang="hu-HU" sz="3600" smtClean="0"/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hu-HU" altLang="hu-HU" sz="1800" smtClean="0"/>
              <a:t>MIME - Mobility and Inclusion in a Multilingual Europe (FP7)</a:t>
            </a:r>
          </a:p>
          <a:p>
            <a:r>
              <a:rPr lang="hu-HU" altLang="hu-HU" sz="1800" smtClean="0"/>
              <a:t>A kisebbségek közéleti részvételi joga Európában (OTKA K)</a:t>
            </a:r>
          </a:p>
          <a:p>
            <a:r>
              <a:rPr lang="hu-HU" altLang="hu-HU" sz="1800" smtClean="0"/>
              <a:t>Kétoldalú szerződéses kapcsolatok és kisebbségvédelem Közép- és Délkelet-Európában (OTKA K)</a:t>
            </a:r>
          </a:p>
          <a:p>
            <a:r>
              <a:rPr lang="hu-HU" altLang="hu-HU" sz="1800" smtClean="0"/>
              <a:t>Kisebbségi magyar közösségek a 20. században (OTKA K)</a:t>
            </a:r>
          </a:p>
          <a:p>
            <a:r>
              <a:rPr lang="hu-HU" altLang="hu-HU" sz="1800" smtClean="0"/>
              <a:t>Németek Magyarországon 1950-1990 (OTKA K) </a:t>
            </a:r>
          </a:p>
          <a:p>
            <a:r>
              <a:rPr lang="hu-HU" altLang="hu-HU" sz="1800" smtClean="0"/>
              <a:t>A magyarországi német szervezetek helyi és regionális szintű aktivitása 1924 és 1945 között (OTKA K)</a:t>
            </a:r>
          </a:p>
          <a:p>
            <a:r>
              <a:rPr lang="hu-HU" altLang="hu-HU" sz="1800" smtClean="0"/>
              <a:t>A személyi elvű autonómiák belső dinamikája Közép- és Délkelet-Európában: öt ország összehasonlító elemzése (OTKA PD) </a:t>
            </a:r>
          </a:p>
          <a:p>
            <a:r>
              <a:rPr lang="hu-HU" altLang="hu-HU" sz="1800" smtClean="0"/>
              <a:t>Kisebbségi kérdés a magyar-román diplomáciai kapcsolatokban Bethlen István miniszterelnöksége idején (OTKA PD) </a:t>
            </a:r>
          </a:p>
          <a:p>
            <a:r>
              <a:rPr lang="hu-HU" altLang="hu-HU" sz="1800" smtClean="0"/>
              <a:t>Zsidó oktatás és gyermekintézmények Magyarországon, 1945–1956 (Bolyai ösztöndíj) </a:t>
            </a:r>
          </a:p>
          <a:p>
            <a:r>
              <a:rPr lang="hu-HU" altLang="hu-HU" sz="1800" smtClean="0"/>
              <a:t>Magyarországi zsidó temetők dokumentálása </a:t>
            </a:r>
          </a:p>
          <a:p>
            <a:r>
              <a:rPr lang="hu-HU" altLang="hu-HU" sz="1800" smtClean="0"/>
              <a:t>Az amerikai magyar diaszpóra intézményesülése </a:t>
            </a:r>
            <a:endParaRPr lang="en-GB" altLang="hu-HU" sz="1800" smtClean="0"/>
          </a:p>
          <a:p>
            <a:pPr>
              <a:buFont typeface="Arial" charset="0"/>
              <a:buNone/>
            </a:pPr>
            <a:endParaRPr lang="en-GB" altLang="hu-H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Fő kihívások</a:t>
            </a:r>
          </a:p>
        </p:txBody>
      </p:sp>
      <p:sp>
        <p:nvSpPr>
          <p:cNvPr id="4198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hu-HU" smtClean="0"/>
              <a:t>I</a:t>
            </a:r>
            <a:r>
              <a:rPr lang="hu-HU" altLang="hu-HU" smtClean="0"/>
              <a:t>ntézeti szerkezet konszolidálása</a:t>
            </a:r>
          </a:p>
          <a:p>
            <a:r>
              <a:rPr lang="en-US" altLang="hu-HU" smtClean="0"/>
              <a:t>K</a:t>
            </a:r>
            <a:r>
              <a:rPr lang="hu-HU" altLang="hu-HU" smtClean="0"/>
              <a:t>apcsolat, viszonyulás az újonnan alakuló, alakult kormányzati kutatóintézetekkel</a:t>
            </a:r>
          </a:p>
          <a:p>
            <a:r>
              <a:rPr lang="en-US" altLang="hu-HU" smtClean="0"/>
              <a:t>N</a:t>
            </a:r>
            <a:r>
              <a:rPr lang="hu-HU" altLang="hu-HU" smtClean="0"/>
              <a:t>emzetközi jelenlét erősítése</a:t>
            </a:r>
          </a:p>
          <a:p>
            <a:r>
              <a:rPr lang="hu-HU" altLang="hu-HU" smtClean="0"/>
              <a:t>Fiatal kutatók bevonása, mentorálása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9" name="Téglalap 3"/>
          <p:cNvSpPr>
            <a:spLocks noChangeArrowheads="1"/>
          </p:cNvSpPr>
          <p:nvPr/>
        </p:nvSpPr>
        <p:spPr bwMode="auto">
          <a:xfrm>
            <a:off x="179388" y="333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2017.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5150" name="Kép 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1" name="Szövegdoboz 2"/>
          <p:cNvSpPr>
            <a:spLocks noChangeArrowheads="1"/>
          </p:cNvSpPr>
          <p:nvPr/>
        </p:nvSpPr>
        <p:spPr bwMode="auto">
          <a:xfrm>
            <a:off x="461963" y="341313"/>
            <a:ext cx="82804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Projektjeink</a:t>
            </a:r>
          </a:p>
          <a:p>
            <a:pPr algn="just"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konkrét kutatási téma gondozására megfogalmazott, határozott időre szabott nagyobb kutatási tervek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egy-egy projekt megvalósításában több osztály, kutatócsoport vagy intézmény kutatói is közreműködhetnek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pályázati forrásokat becsatornázó és kiemelkedő jelentőségű, nemzetközi és hazai dimenzióval bíró projektek, amelyek centruma vagy résztvevője a JTI </a:t>
            </a:r>
          </a:p>
          <a:p>
            <a:pPr algn="just"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algn="just"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algn="just"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algn="just" eaLnBrk="1" hangingPunct="1"/>
            <a:endParaRPr lang="hu-HU" altLang="hu-HU" sz="1600" b="1" u="sng" smtClean="0">
              <a:solidFill>
                <a:srgbClr val="000000"/>
              </a:solidFill>
            </a:endParaRPr>
          </a:p>
        </p:txBody>
      </p:sp>
      <p:sp>
        <p:nvSpPr>
          <p:cNvPr id="5152" name="Szövegdoboz 7"/>
          <p:cNvSpPr>
            <a:spLocks noChangeArrowheads="1"/>
          </p:cNvSpPr>
          <p:nvPr/>
        </p:nvSpPr>
        <p:spPr bwMode="auto">
          <a:xfrm>
            <a:off x="463550" y="2613025"/>
            <a:ext cx="824865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/>
            <a:r>
              <a:rPr lang="hu-HU" altLang="hu-HU" sz="1700" b="1" smtClean="0">
                <a:solidFill>
                  <a:srgbClr val="000000"/>
                </a:solidFill>
              </a:rPr>
              <a:t>NKFIH-projektek: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Büntetőjogunk szabályozási újdonságai – a jogtudatban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Intézményi reformok öregedő társadalmakban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jogosultságkultúra hiánya a közép-európai jogi kultúrákban. Mítosz vagy valóság?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Az internetes forgalomirányító szolgáltatások szabályozási kérdései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Kollektív eljárások a kisebbségi csoportigények szolgálatában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punitív büntetőpolitika hatása a büntetés-kiszabásra és ennek költségvetési hatása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kisebbségi jogok erősítése Európában a csoportos perlés lehetőségével</a:t>
            </a:r>
          </a:p>
          <a:p>
            <a:pPr eaLnBrk="1" hangingPunct="1">
              <a:buFont typeface="Arial" charset="0"/>
              <a:buChar char="•"/>
            </a:pPr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b="1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</a:rPr>
              <a:t>Nemzetközi és hazai projektek: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hu-HU" sz="1600" smtClean="0">
                <a:solidFill>
                  <a:srgbClr val="000000"/>
                </a:solidFill>
              </a:rPr>
              <a:t>Constitutional Courts under Pressure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hu-HU" sz="1600" smtClean="0">
                <a:solidFill>
                  <a:srgbClr val="000000"/>
                </a:solidFill>
              </a:rPr>
              <a:t>Human Rights of Asylum Seekers in Italy and Hungary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bírói indokolás színvonalának mérése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Emberi Jogi Enciklopédia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Nemzeti Jogi Bibliográfia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választási szabályozás fejlődése és a pártrendszerek működése Kelet-Közép-Európában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1600" smtClean="0">
                <a:solidFill>
                  <a:srgbClr val="000000"/>
                </a:solidFill>
              </a:rPr>
              <a:t>A Kúria és az Alkotmánybíróság alapjogvédelmi hatásköreinek és intézményesített együttműködésének elemzése</a:t>
            </a:r>
          </a:p>
        </p:txBody>
      </p:sp>
    </p:spTree>
    <p:extLst>
      <p:ext uri="{BB962C8B-B14F-4D97-AF65-F5344CB8AC3E}">
        <p14:creationId xmlns:p14="http://schemas.microsoft.com/office/powerpoint/2010/main" val="1265260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ctrTitle"/>
          </p:nvPr>
        </p:nvSpPr>
        <p:spPr>
          <a:xfrm>
            <a:off x="539750" y="1773238"/>
            <a:ext cx="8280400" cy="1943100"/>
          </a:xfrm>
        </p:spPr>
        <p:txBody>
          <a:bodyPr/>
          <a:lstStyle/>
          <a:p>
            <a:r>
              <a:rPr lang="hu-HU" altLang="hu-HU" sz="4000" smtClean="0"/>
              <a:t>Választások és személyi elvű kisebbségi autonómiák Közép- és Délkelet-Európában</a:t>
            </a:r>
            <a:endParaRPr lang="en-GB" altLang="hu-HU" sz="400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350" y="4221163"/>
            <a:ext cx="7448550" cy="2160587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OTKA PD 116168</a:t>
            </a:r>
          </a:p>
          <a:p>
            <a:pPr algn="r" eaLnBrk="1" hangingPunct="1">
              <a:lnSpc>
                <a:spcPct val="80000"/>
              </a:lnSpc>
            </a:pPr>
            <a:endParaRPr lang="hu-HU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en-GB" altLang="hu-HU" sz="2000" smtClean="0">
                <a:solidFill>
                  <a:srgbClr val="898989"/>
                </a:solidFill>
              </a:rPr>
              <a:t>Dobos</a:t>
            </a:r>
            <a:r>
              <a:rPr lang="hu-HU" altLang="hu-HU" sz="2000" smtClean="0">
                <a:solidFill>
                  <a:srgbClr val="898989"/>
                </a:solidFill>
              </a:rPr>
              <a:t> Balázs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MTA Társadalomtudományi Kutatóközpont</a:t>
            </a: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Kisebbségkutató Intézet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hu-HU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MTA TK Fórum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hu-HU" altLang="hu-HU" sz="2000" smtClean="0">
                <a:solidFill>
                  <a:srgbClr val="898989"/>
                </a:solidFill>
              </a:rPr>
              <a:t>Budapest</a:t>
            </a:r>
            <a:r>
              <a:rPr lang="en-GB" altLang="hu-HU" sz="2000" smtClean="0">
                <a:solidFill>
                  <a:srgbClr val="898989"/>
                </a:solidFill>
              </a:rPr>
              <a:t>, 2017</a:t>
            </a:r>
            <a:r>
              <a:rPr lang="hu-HU" altLang="hu-HU" sz="2000" smtClean="0">
                <a:solidFill>
                  <a:srgbClr val="898989"/>
                </a:solidFill>
              </a:rPr>
              <a:t>. november 16.</a:t>
            </a:r>
            <a:endParaRPr lang="en-GB" altLang="hu-HU" sz="2000" smtClean="0">
              <a:solidFill>
                <a:srgbClr val="898989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en-GB" altLang="hu-HU" sz="2000" smtClean="0">
              <a:solidFill>
                <a:srgbClr val="898989"/>
              </a:solidFill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588"/>
            <a:ext cx="85677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5800"/>
            <a:ext cx="84963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http://www.tvkeszthely.hu/hir_kepek/4667_kozepk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2095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 descr="Képtalálat a következ&amp;odblac;re: „kisebbségi önkormányzati választások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5114925"/>
            <a:ext cx="2619376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hu-HU" altLang="hu-HU" sz="3400" smtClean="0"/>
              <a:t>Választott személyi elvű kisebbségi autonómiák Közép- és Délkelet-Európában</a:t>
            </a:r>
            <a:endParaRPr lang="en-GB" altLang="hu-HU" sz="3400" smtClean="0"/>
          </a:p>
        </p:txBody>
      </p:sp>
      <p:pic>
        <p:nvPicPr>
          <p:cNvPr id="32770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03912" cy="4525962"/>
          </a:xfrm>
        </p:spPr>
      </p:pic>
      <p:sp>
        <p:nvSpPr>
          <p:cNvPr id="6" name="Téglalap feliratnak 5"/>
          <p:cNvSpPr/>
          <p:nvPr/>
        </p:nvSpPr>
        <p:spPr>
          <a:xfrm>
            <a:off x="2700338" y="1493838"/>
            <a:ext cx="2160587" cy="1081087"/>
          </a:xfrm>
          <a:prstGeom prst="wedgeRectCallout">
            <a:avLst>
              <a:gd name="adj1" fmla="val 68149"/>
              <a:gd name="adj2" fmla="val -337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>
                <a:solidFill>
                  <a:srgbClr val="00B050"/>
                </a:solidFill>
                <a:cs typeface="Arial" charset="0"/>
              </a:rPr>
              <a:t>ÉSZTORSZÁG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2 kisebbség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Választások 2004-től</a:t>
            </a:r>
          </a:p>
        </p:txBody>
      </p:sp>
      <p:sp>
        <p:nvSpPr>
          <p:cNvPr id="7" name="Téglalap feliratnak 6"/>
          <p:cNvSpPr/>
          <p:nvPr/>
        </p:nvSpPr>
        <p:spPr>
          <a:xfrm>
            <a:off x="5148263" y="3281363"/>
            <a:ext cx="2952750" cy="863600"/>
          </a:xfrm>
          <a:prstGeom prst="wedgeRectCallout">
            <a:avLst>
              <a:gd name="adj1" fmla="val -62465"/>
              <a:gd name="adj2" fmla="val -16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>
                <a:solidFill>
                  <a:srgbClr val="00B050"/>
                </a:solidFill>
                <a:cs typeface="Arial" charset="0"/>
              </a:rPr>
              <a:t>MAGYARORSZÁG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13 kisebbség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Választások 1994-től</a:t>
            </a:r>
          </a:p>
        </p:txBody>
      </p:sp>
      <p:sp>
        <p:nvSpPr>
          <p:cNvPr id="8" name="Téglalap feliratnak 7"/>
          <p:cNvSpPr/>
          <p:nvPr/>
        </p:nvSpPr>
        <p:spPr>
          <a:xfrm>
            <a:off x="5148263" y="4292600"/>
            <a:ext cx="2952750" cy="1081088"/>
          </a:xfrm>
          <a:prstGeom prst="wedgeRectCallout">
            <a:avLst>
              <a:gd name="adj1" fmla="val -60252"/>
              <a:gd name="adj2" fmla="val -537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>
                <a:solidFill>
                  <a:srgbClr val="00B050"/>
                </a:solidFill>
                <a:cs typeface="Arial" charset="0"/>
              </a:rPr>
              <a:t>SZERBIA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21 kisebbség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(Közvetlen) választások 2010-től</a:t>
            </a:r>
          </a:p>
        </p:txBody>
      </p:sp>
      <p:sp>
        <p:nvSpPr>
          <p:cNvPr id="9" name="Téglalap feliratnak 8"/>
          <p:cNvSpPr/>
          <p:nvPr/>
        </p:nvSpPr>
        <p:spPr>
          <a:xfrm>
            <a:off x="1763713" y="4573588"/>
            <a:ext cx="2016125" cy="1227137"/>
          </a:xfrm>
          <a:prstGeom prst="wedgeRectCallout">
            <a:avLst>
              <a:gd name="adj1" fmla="val 52692"/>
              <a:gd name="adj2" fmla="val -890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b="1" u="sng">
                <a:solidFill>
                  <a:srgbClr val="00B050"/>
                </a:solidFill>
              </a:rPr>
              <a:t>HORVÁTORSZÁG</a:t>
            </a:r>
          </a:p>
          <a:p>
            <a:pPr algn="ctr" eaLnBrk="1" hangingPunct="1">
              <a:buFont typeface="Arial" charset="0"/>
              <a:buChar char="•"/>
            </a:pPr>
            <a:r>
              <a:rPr lang="hu-HU" altLang="hu-HU">
                <a:solidFill>
                  <a:srgbClr val="000000"/>
                </a:solidFill>
              </a:rPr>
              <a:t>18 kisebbség</a:t>
            </a:r>
          </a:p>
          <a:p>
            <a:pPr algn="ctr" eaLnBrk="1" hangingPunct="1">
              <a:buFont typeface="Arial" charset="0"/>
              <a:buChar char="•"/>
            </a:pPr>
            <a:r>
              <a:rPr lang="hu-HU" altLang="hu-HU">
                <a:solidFill>
                  <a:srgbClr val="000000"/>
                </a:solidFill>
              </a:rPr>
              <a:t>Választások 2003-tól</a:t>
            </a:r>
          </a:p>
        </p:txBody>
      </p:sp>
      <p:sp>
        <p:nvSpPr>
          <p:cNvPr id="10" name="Téglalap feliratnak 9"/>
          <p:cNvSpPr/>
          <p:nvPr/>
        </p:nvSpPr>
        <p:spPr>
          <a:xfrm>
            <a:off x="900113" y="2852738"/>
            <a:ext cx="2519362" cy="1296987"/>
          </a:xfrm>
          <a:prstGeom prst="wedgeRectCallout">
            <a:avLst>
              <a:gd name="adj1" fmla="val 58437"/>
              <a:gd name="adj2" fmla="val 453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700" b="1" u="sng">
                <a:solidFill>
                  <a:srgbClr val="00B050"/>
                </a:solidFill>
                <a:cs typeface="Arial" charset="0"/>
              </a:rPr>
              <a:t>SZLOVÉNIA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700">
                <a:solidFill>
                  <a:srgbClr val="000000"/>
                </a:solidFill>
                <a:cs typeface="Arial" charset="0"/>
              </a:rPr>
              <a:t>2 kisebbség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700">
                <a:solidFill>
                  <a:srgbClr val="000000"/>
                </a:solidFill>
                <a:cs typeface="Arial" charset="0"/>
              </a:rPr>
              <a:t>Választások 1994-től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700" i="1">
                <a:solidFill>
                  <a:srgbClr val="000000"/>
                </a:solidFill>
                <a:cs typeface="Arial" charset="0"/>
              </a:rPr>
              <a:t>Részben választott Roma Tanács</a:t>
            </a:r>
          </a:p>
        </p:txBody>
      </p:sp>
      <p:sp>
        <p:nvSpPr>
          <p:cNvPr id="11" name="Téglalap feliratnak 10"/>
          <p:cNvSpPr/>
          <p:nvPr/>
        </p:nvSpPr>
        <p:spPr>
          <a:xfrm>
            <a:off x="3924300" y="5516563"/>
            <a:ext cx="2016125" cy="1227137"/>
          </a:xfrm>
          <a:prstGeom prst="wedgeRectCallout">
            <a:avLst>
              <a:gd name="adj1" fmla="val -25647"/>
              <a:gd name="adj2" fmla="val -1228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700" b="1" u="sng">
                <a:solidFill>
                  <a:srgbClr val="FF0000"/>
                </a:solidFill>
                <a:cs typeface="Arial" charset="0"/>
              </a:rPr>
              <a:t>MONTENEGRÓ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600" i="1">
                <a:solidFill>
                  <a:srgbClr val="000000"/>
                </a:solidFill>
                <a:cs typeface="Arial" charset="0"/>
              </a:rPr>
              <a:t>Részben választott kisebbségi tanácsok 2007-től</a:t>
            </a:r>
          </a:p>
        </p:txBody>
      </p:sp>
      <p:sp>
        <p:nvSpPr>
          <p:cNvPr id="12" name="Téglalap feliratnak 11"/>
          <p:cNvSpPr/>
          <p:nvPr/>
        </p:nvSpPr>
        <p:spPr>
          <a:xfrm>
            <a:off x="6443663" y="1493838"/>
            <a:ext cx="2700337" cy="863600"/>
          </a:xfrm>
          <a:prstGeom prst="wedgeRectCallout">
            <a:avLst>
              <a:gd name="adj1" fmla="val -62465"/>
              <a:gd name="adj2" fmla="val -16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000" b="1" u="sng">
                <a:solidFill>
                  <a:srgbClr val="FF0000"/>
                </a:solidFill>
              </a:rPr>
              <a:t>OROSZORSZÁG</a:t>
            </a:r>
          </a:p>
          <a:p>
            <a:pPr algn="ctr" eaLnBrk="1" hangingPunct="1">
              <a:buFont typeface="Arial" charset="0"/>
              <a:buChar char="•"/>
            </a:pPr>
            <a:r>
              <a:rPr lang="hu-HU" altLang="hu-HU" i="1">
                <a:solidFill>
                  <a:srgbClr val="000000"/>
                </a:solidFill>
              </a:rPr>
              <a:t>Részben választott „népi kongresszusok”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ím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r>
              <a:rPr lang="hu-HU" altLang="hu-HU" smtClean="0"/>
              <a:t>A választások</a:t>
            </a:r>
            <a:endParaRPr lang="en-GB" altLang="hu-HU" smtClean="0"/>
          </a:p>
        </p:txBody>
      </p:sp>
      <p:sp>
        <p:nvSpPr>
          <p:cNvPr id="33794" name="Tartalom helye 2"/>
          <p:cNvSpPr>
            <a:spLocks noGrp="1"/>
          </p:cNvSpPr>
          <p:nvPr>
            <p:ph idx="1"/>
          </p:nvPr>
        </p:nvSpPr>
        <p:spPr>
          <a:xfrm>
            <a:off x="250825" y="1341438"/>
            <a:ext cx="8785225" cy="4784725"/>
          </a:xfrm>
        </p:spPr>
        <p:txBody>
          <a:bodyPr/>
          <a:lstStyle/>
          <a:p>
            <a:r>
              <a:rPr lang="hu-HU" altLang="hu-HU" sz="2300" smtClean="0"/>
              <a:t>Különleges </a:t>
            </a:r>
            <a:r>
              <a:rPr lang="hu-HU" altLang="hu-HU" sz="2300" b="1" smtClean="0"/>
              <a:t>politikai intézmények </a:t>
            </a:r>
            <a:r>
              <a:rPr lang="hu-HU" altLang="hu-HU" sz="2300" smtClean="0"/>
              <a:t>a szavazatok mandátumokká alakítására </a:t>
            </a:r>
          </a:p>
          <a:p>
            <a:r>
              <a:rPr lang="hu-HU" altLang="hu-HU" sz="2300" b="1" smtClean="0"/>
              <a:t>A politikai folyamat termékei</a:t>
            </a:r>
            <a:r>
              <a:rPr lang="hu-HU" altLang="hu-HU" sz="2300" smtClean="0"/>
              <a:t>, a politikai eredmények okai és következményei </a:t>
            </a:r>
          </a:p>
          <a:p>
            <a:r>
              <a:rPr lang="hu-HU" altLang="hu-HU" sz="2300" smtClean="0"/>
              <a:t>Strukturáló tényezők összessége: </a:t>
            </a:r>
            <a:r>
              <a:rPr lang="hu-HU" altLang="hu-HU" sz="2300" b="1" smtClean="0"/>
              <a:t>lehetőségek és akadályok </a:t>
            </a:r>
          </a:p>
          <a:p>
            <a:r>
              <a:rPr lang="hu-HU" altLang="hu-HU" sz="2300" smtClean="0"/>
              <a:t>Önmagukban se nem </a:t>
            </a:r>
            <a:r>
              <a:rPr lang="hu-HU" altLang="hu-HU" sz="2300" b="1" smtClean="0"/>
              <a:t>demokratikusak</a:t>
            </a:r>
            <a:r>
              <a:rPr lang="hu-HU" altLang="hu-HU" sz="2300" smtClean="0"/>
              <a:t>, se nem </a:t>
            </a:r>
            <a:r>
              <a:rPr lang="hu-HU" altLang="hu-HU" sz="2300" b="1" smtClean="0"/>
              <a:t>semlegesek</a:t>
            </a:r>
            <a:r>
              <a:rPr lang="hu-HU" altLang="hu-HU" sz="2300" smtClean="0"/>
              <a:t> </a:t>
            </a:r>
          </a:p>
          <a:p>
            <a:r>
              <a:rPr lang="hu-HU" altLang="hu-HU" sz="2300" smtClean="0"/>
              <a:t>„</a:t>
            </a:r>
            <a:r>
              <a:rPr lang="hu-HU" altLang="hu-HU" sz="2300" i="1" smtClean="0"/>
              <a:t>A politika legmanipulatívabb eszköze</a:t>
            </a:r>
            <a:r>
              <a:rPr lang="hu-HU" altLang="hu-HU" sz="2300" smtClean="0"/>
              <a:t>” (G. Sartori) </a:t>
            </a:r>
          </a:p>
          <a:p>
            <a:r>
              <a:rPr lang="hu-HU" altLang="hu-HU" sz="2300" b="1" smtClean="0"/>
              <a:t>Különböző funkciók </a:t>
            </a:r>
            <a:r>
              <a:rPr lang="hu-HU" altLang="hu-HU" sz="2300" smtClean="0"/>
              <a:t>a politikai kontextustól függően</a:t>
            </a:r>
          </a:p>
          <a:p>
            <a:pPr lvl="1"/>
            <a:r>
              <a:rPr lang="hu-HU" altLang="hu-HU" sz="2300" smtClean="0"/>
              <a:t>Egyes funkciók nehezen összeegyeztethetők egymással, lásd elszámoltathatóság vs. reprezentativitás </a:t>
            </a:r>
          </a:p>
          <a:p>
            <a:r>
              <a:rPr lang="hu-HU" altLang="hu-HU" sz="2300" b="1" smtClean="0"/>
              <a:t>Különböző hatások </a:t>
            </a:r>
            <a:r>
              <a:rPr lang="hu-HU" altLang="hu-HU" sz="2300" smtClean="0"/>
              <a:t>a rendszerre, a pártversenyre, a szavazói magatartásra és a választói részvételre </a:t>
            </a:r>
            <a:r>
              <a:rPr lang="en-GB" altLang="hu-HU" sz="2300" smtClean="0"/>
              <a:t> </a:t>
            </a:r>
            <a:endParaRPr lang="hu-HU" altLang="hu-HU" sz="2300" smtClean="0"/>
          </a:p>
          <a:p>
            <a:pPr lvl="1"/>
            <a:r>
              <a:rPr lang="hu-HU" altLang="hu-HU" sz="2300" smtClean="0"/>
              <a:t>Mechanikus és pszichológiai hatások (M. Duverger) </a:t>
            </a:r>
            <a:endParaRPr lang="en-GB" altLang="hu-HU" sz="2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Kutatási kérdések</a:t>
            </a:r>
          </a:p>
        </p:txBody>
      </p:sp>
      <p:sp>
        <p:nvSpPr>
          <p:cNvPr id="34818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300" b="1" smtClean="0"/>
              <a:t>A választott kisebbségi képviselet, a választások funkcióinak értelmezése </a:t>
            </a:r>
          </a:p>
          <a:p>
            <a:pPr>
              <a:lnSpc>
                <a:spcPct val="90000"/>
              </a:lnSpc>
            </a:pPr>
            <a:r>
              <a:rPr lang="en-GB" altLang="hu-HU" sz="2300" b="1" smtClean="0"/>
              <a:t>Q1: </a:t>
            </a:r>
            <a:r>
              <a:rPr lang="hu-HU" altLang="hu-HU" sz="2300" b="1" smtClean="0"/>
              <a:t>a kisebbségek hatása a választási rendszerekre és szabályokra</a:t>
            </a:r>
            <a:endParaRPr lang="en-GB" altLang="hu-HU" sz="2300" b="1" smtClean="0"/>
          </a:p>
          <a:p>
            <a:pPr>
              <a:lnSpc>
                <a:spcPct val="90000"/>
              </a:lnSpc>
            </a:pPr>
            <a:r>
              <a:rPr lang="en-GB" altLang="hu-HU" sz="2300" b="1" smtClean="0"/>
              <a:t>Q2: </a:t>
            </a:r>
            <a:r>
              <a:rPr lang="hu-HU" altLang="hu-HU" sz="2300" b="1" smtClean="0"/>
              <a:t>a kisebbségi választások funkciói, </a:t>
            </a:r>
            <a:r>
              <a:rPr lang="hu-HU" altLang="hu-HU" sz="2300" smtClean="0"/>
              <a:t>pl. </a:t>
            </a:r>
            <a:endParaRPr lang="en-GB" altLang="hu-HU" sz="2300" b="1" smtClean="0"/>
          </a:p>
          <a:p>
            <a:pPr lvl="1">
              <a:lnSpc>
                <a:spcPct val="90000"/>
              </a:lnSpc>
            </a:pPr>
            <a:r>
              <a:rPr lang="hu-HU" altLang="hu-HU" sz="2300" smtClean="0"/>
              <a:t>Kiválasztás, verseny, elitrekrutáció </a:t>
            </a:r>
          </a:p>
          <a:p>
            <a:pPr lvl="1">
              <a:lnSpc>
                <a:spcPct val="90000"/>
              </a:lnSpc>
            </a:pPr>
            <a:r>
              <a:rPr lang="hu-HU" altLang="hu-HU" sz="2300" smtClean="0"/>
              <a:t>Választói mobilizáció </a:t>
            </a:r>
            <a:endParaRPr lang="en-GB" altLang="hu-HU" sz="2300" smtClean="0"/>
          </a:p>
          <a:p>
            <a:pPr lvl="1">
              <a:lnSpc>
                <a:spcPct val="90000"/>
              </a:lnSpc>
            </a:pPr>
            <a:r>
              <a:rPr lang="hu-HU" altLang="hu-HU" sz="2300" smtClean="0"/>
              <a:t>Legitimitás és elszámoltathatóság </a:t>
            </a:r>
            <a:endParaRPr lang="en-GB" altLang="hu-HU" sz="2300" smtClean="0"/>
          </a:p>
          <a:p>
            <a:pPr>
              <a:lnSpc>
                <a:spcPct val="90000"/>
              </a:lnSpc>
            </a:pPr>
            <a:r>
              <a:rPr lang="en-GB" altLang="hu-HU" sz="2300" b="1" smtClean="0"/>
              <a:t>Q3: </a:t>
            </a:r>
            <a:r>
              <a:rPr lang="hu-HU" altLang="hu-HU" sz="2300" b="1" smtClean="0"/>
              <a:t>a kisebbségi választások hatásai, </a:t>
            </a:r>
            <a:r>
              <a:rPr lang="hu-HU" altLang="hu-HU" sz="2300" smtClean="0"/>
              <a:t>pl.</a:t>
            </a:r>
            <a:r>
              <a:rPr lang="hu-HU" altLang="hu-HU" sz="2300" b="1" smtClean="0"/>
              <a:t> </a:t>
            </a:r>
          </a:p>
          <a:p>
            <a:pPr lvl="1"/>
            <a:r>
              <a:rPr lang="hu-HU" altLang="hu-HU" sz="2300" smtClean="0"/>
              <a:t>Választási formula (többségi, arányos, vegyes), szavazólap</a:t>
            </a:r>
          </a:p>
          <a:p>
            <a:pPr lvl="1"/>
            <a:r>
              <a:rPr lang="hu-HU" altLang="hu-HU" sz="2300" smtClean="0"/>
              <a:t>Választói névjegyzék, jelölési folyamat</a:t>
            </a:r>
          </a:p>
          <a:p>
            <a:pPr lvl="1"/>
            <a:r>
              <a:rPr lang="hu-HU" altLang="hu-HU" sz="2300" smtClean="0"/>
              <a:t>A választás napja</a:t>
            </a:r>
          </a:p>
          <a:p>
            <a:r>
              <a:rPr lang="hu-HU" altLang="hu-HU" sz="2300" b="1" smtClean="0"/>
              <a:t>Q4: hatékonyság</a:t>
            </a:r>
            <a:r>
              <a:rPr lang="hu-HU" altLang="hu-HU" sz="2300" smtClean="0"/>
              <a:t>, lásd népszámlálás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850"/>
            <a:ext cx="8639175" cy="1554163"/>
          </a:xfrm>
        </p:spPr>
        <p:txBody>
          <a:bodyPr/>
          <a:lstStyle/>
          <a:p>
            <a:r>
              <a:rPr lang="hu-HU" altLang="hu-HU" sz="3600" smtClean="0"/>
              <a:t>Választási verseny</a:t>
            </a:r>
            <a:r>
              <a:rPr lang="en-GB" altLang="hu-HU" sz="3600" smtClean="0"/>
              <a:t>: </a:t>
            </a:r>
            <a:r>
              <a:rPr lang="hu-HU" altLang="hu-HU" sz="3600" smtClean="0"/>
              <a:t/>
            </a:r>
            <a:br>
              <a:rPr lang="hu-HU" altLang="hu-HU" sz="3600" smtClean="0"/>
            </a:br>
            <a:r>
              <a:rPr lang="hu-HU" altLang="hu-HU" sz="3600" smtClean="0"/>
              <a:t>a kisebbségi önkormányzati jelöltek átlagos száma Magyarországon, </a:t>
            </a:r>
            <a:r>
              <a:rPr lang="en-GB" altLang="hu-HU" sz="3600" smtClean="0"/>
              <a:t>2010</a:t>
            </a:r>
          </a:p>
        </p:txBody>
      </p:sp>
      <p:graphicFrame>
        <p:nvGraphicFramePr>
          <p:cNvPr id="3584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07950" y="1484313"/>
          <a:ext cx="9036050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r:id="rId3" imgW="9035055" imgH="5377138" progId="Excel.Chart.8">
                  <p:embed/>
                </p:oleObj>
              </mc:Choice>
              <mc:Fallback>
                <p:oleObj r:id="rId3" imgW="9035055" imgH="5377138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484313"/>
                        <a:ext cx="9036050" cy="537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smtClean="0"/>
              <a:t>Választói részvétel a nemzeti kisebbségi tanácsi választásokon </a:t>
            </a:r>
            <a:r>
              <a:rPr lang="en-GB" altLang="hu-HU" sz="3600" smtClean="0"/>
              <a:t>S</a:t>
            </a:r>
            <a:r>
              <a:rPr lang="hu-HU" altLang="hu-HU" sz="3600" smtClean="0"/>
              <a:t>z</a:t>
            </a:r>
            <a:r>
              <a:rPr lang="en-GB" altLang="hu-HU" sz="3600" smtClean="0"/>
              <a:t>erbi</a:t>
            </a:r>
            <a:r>
              <a:rPr lang="hu-HU" altLang="hu-HU" sz="3600" smtClean="0"/>
              <a:t>ában</a:t>
            </a:r>
            <a:r>
              <a:rPr lang="en-GB" altLang="hu-HU" sz="3600" smtClean="0"/>
              <a:t>, 2014 (%)</a:t>
            </a:r>
            <a:endParaRPr lang="hu-HU" altLang="hu-HU" sz="3600" smtClean="0"/>
          </a:p>
        </p:txBody>
      </p:sp>
      <p:pic>
        <p:nvPicPr>
          <p:cNvPr id="36866" name="Tartalom helye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544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913"/>
            <a:ext cx="7772400" cy="123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2400" smtClean="0"/>
              <a:t>MTA TK Fórum</a:t>
            </a:r>
            <a:br>
              <a:rPr lang="hu-HU" altLang="hu-HU" sz="2400" smtClean="0"/>
            </a:br>
            <a:r>
              <a:rPr lang="hu-HU" altLang="hu-HU" sz="2400" smtClean="0"/>
              <a:t>Budapest</a:t>
            </a:r>
            <a:r>
              <a:rPr lang="en-GB" altLang="hu-HU" sz="2400" smtClean="0"/>
              <a:t>, 2017</a:t>
            </a:r>
            <a:r>
              <a:rPr lang="hu-HU" altLang="hu-HU" sz="2400" smtClean="0"/>
              <a:t>. november 16.</a:t>
            </a:r>
            <a:endParaRPr lang="en-GB" altLang="hu-HU" sz="2400" smtClean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hu-HU" altLang="hu-HU" smtClean="0"/>
          </a:p>
          <a:p>
            <a:pPr eaLnBrk="1" hangingPunct="1">
              <a:buFont typeface="Wingdings" pitchFamily="2" charset="2"/>
              <a:buNone/>
            </a:pPr>
            <a:endParaRPr lang="hu-HU" altLang="hu-HU" smtClean="0"/>
          </a:p>
          <a:p>
            <a:pPr algn="ctr" eaLnBrk="1" hangingPunct="1">
              <a:buFont typeface="Wingdings" pitchFamily="2" charset="2"/>
              <a:buNone/>
            </a:pPr>
            <a:r>
              <a:rPr lang="hu-HU" altLang="hu-HU" i="1" smtClean="0"/>
              <a:t>Köszönöm a figyelmet</a:t>
            </a:r>
            <a:r>
              <a:rPr lang="en-GB" altLang="hu-HU" i="1" smtClean="0"/>
              <a:t>!</a:t>
            </a:r>
          </a:p>
          <a:p>
            <a:pPr algn="r" eaLnBrk="1" hangingPunct="1">
              <a:buFont typeface="Wingdings" pitchFamily="2" charset="2"/>
              <a:buNone/>
            </a:pPr>
            <a:endParaRPr lang="hu-HU" altLang="hu-HU" i="1" smtClean="0"/>
          </a:p>
          <a:p>
            <a:pPr algn="r" eaLnBrk="1" hangingPunct="1">
              <a:buFont typeface="Wingdings" pitchFamily="2" charset="2"/>
              <a:buNone/>
            </a:pPr>
            <a:r>
              <a:rPr lang="hu-HU" altLang="hu-HU" smtClean="0"/>
              <a:t>Dobos Balázs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hu-HU" altLang="hu-HU" smtClean="0">
                <a:hlinkClick r:id="rId2"/>
              </a:rPr>
              <a:t>dobos.balazs@tk.mta.hu</a:t>
            </a:r>
            <a:endParaRPr lang="hu-HU" alt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899592" y="2060848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 smtClean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Boda Zsolt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600" dirty="0" smtClean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Az MTA TK Polit</a:t>
            </a:r>
            <a:r>
              <a:rPr lang="hu-HU" sz="3600" dirty="0" smtClean="0">
                <a:solidFill>
                  <a:srgbClr val="31859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ikatu</a:t>
            </a:r>
            <a:r>
              <a:rPr lang="hu-HU" sz="3600" dirty="0" smtClean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dományi Intézete</a:t>
            </a:r>
            <a:endParaRPr lang="hu-HU" sz="3600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312"/>
            <a:ext cx="914400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620688"/>
            <a:ext cx="8352928" cy="5544616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rgbClr val="31859C"/>
                </a:solidFill>
              </a:rPr>
              <a:t>Mintegy 40 kutató – a legfontosabb hazai politikatudományi kutatóműhely.</a:t>
            </a:r>
          </a:p>
          <a:p>
            <a:r>
              <a:rPr lang="hu-HU" dirty="0" smtClean="0">
                <a:solidFill>
                  <a:srgbClr val="31859C"/>
                </a:solidFill>
              </a:rPr>
              <a:t>Három tudományos osztály</a:t>
            </a:r>
          </a:p>
          <a:p>
            <a:pPr lvl="1"/>
            <a:r>
              <a:rPr lang="hu-HU" dirty="0" smtClean="0">
                <a:solidFill>
                  <a:srgbClr val="31859C"/>
                </a:solidFill>
              </a:rPr>
              <a:t>Demokrácia és politikaelméleti </a:t>
            </a:r>
          </a:p>
          <a:p>
            <a:pPr lvl="1"/>
            <a:r>
              <a:rPr lang="hu-HU" dirty="0" smtClean="0">
                <a:solidFill>
                  <a:srgbClr val="31859C"/>
                </a:solidFill>
              </a:rPr>
              <a:t>Politikai viselkedés</a:t>
            </a:r>
          </a:p>
          <a:p>
            <a:pPr lvl="1"/>
            <a:r>
              <a:rPr lang="hu-HU" dirty="0" smtClean="0">
                <a:solidFill>
                  <a:srgbClr val="31859C"/>
                </a:solidFill>
              </a:rPr>
              <a:t>Kormányzás és közpolitika</a:t>
            </a:r>
          </a:p>
          <a:p>
            <a:r>
              <a:rPr lang="hu-HU" dirty="0" smtClean="0">
                <a:solidFill>
                  <a:srgbClr val="31859C"/>
                </a:solidFill>
              </a:rPr>
              <a:t>Évi 100-120 tudományos publikáció, a harmada nemzetközi.</a:t>
            </a:r>
          </a:p>
          <a:p>
            <a:r>
              <a:rPr lang="hu-HU" dirty="0" smtClean="0">
                <a:solidFill>
                  <a:srgbClr val="31859C"/>
                </a:solidFill>
              </a:rPr>
              <a:t>Évi kb. 12 finanszírozott kutatás, 30-40 m Ft. értékben.</a:t>
            </a:r>
          </a:p>
          <a:p>
            <a:r>
              <a:rPr lang="hu-HU" dirty="0" smtClean="0">
                <a:solidFill>
                  <a:srgbClr val="31859C"/>
                </a:solidFill>
              </a:rPr>
              <a:t>Politikatudományi Szemle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77" y="6165304"/>
            <a:ext cx="22860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31859C"/>
                </a:solidFill>
              </a:rPr>
              <a:t>Néhány kutatás</a:t>
            </a:r>
            <a:endParaRPr lang="hu-HU" dirty="0">
              <a:solidFill>
                <a:srgbClr val="31859C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1256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768"/>
              </a:spcBef>
              <a:defRPr/>
            </a:pPr>
            <a:r>
              <a:rPr lang="hu-HU" dirty="0">
                <a:solidFill>
                  <a:srgbClr val="31859C"/>
                </a:solidFill>
              </a:rPr>
              <a:t>Politikai vezetés </a:t>
            </a:r>
            <a:r>
              <a:rPr lang="hu-HU" dirty="0" smtClean="0">
                <a:solidFill>
                  <a:srgbClr val="31859C"/>
                </a:solidFill>
              </a:rPr>
              <a:t>kutatás</a:t>
            </a:r>
            <a:endParaRPr lang="hu-HU" dirty="0">
              <a:solidFill>
                <a:srgbClr val="31859C"/>
              </a:solidFill>
            </a:endParaRPr>
          </a:p>
          <a:p>
            <a:pPr>
              <a:spcBef>
                <a:spcPts val="768"/>
              </a:spcBef>
              <a:defRPr/>
            </a:pPr>
            <a:r>
              <a:rPr lang="hu-HU" dirty="0">
                <a:solidFill>
                  <a:srgbClr val="31859C"/>
                </a:solidFill>
              </a:rPr>
              <a:t>Politikai kommunikáció Magyarországon 1990-2015</a:t>
            </a:r>
          </a:p>
          <a:p>
            <a:pPr>
              <a:spcBef>
                <a:spcPts val="768"/>
              </a:spcBef>
              <a:defRPr/>
            </a:pPr>
            <a:r>
              <a:rPr lang="hu-HU" dirty="0">
                <a:solidFill>
                  <a:srgbClr val="31859C"/>
                </a:solidFill>
              </a:rPr>
              <a:t>Választási ígéretek és kormányzati teljesítés Magyarországon </a:t>
            </a:r>
            <a:r>
              <a:rPr lang="hu-HU" dirty="0" smtClean="0">
                <a:solidFill>
                  <a:srgbClr val="31859C"/>
                </a:solidFill>
              </a:rPr>
              <a:t>1990-2014</a:t>
            </a:r>
          </a:p>
          <a:p>
            <a:pPr>
              <a:spcBef>
                <a:spcPts val="768"/>
              </a:spcBef>
              <a:defRPr/>
            </a:pPr>
            <a:r>
              <a:rPr lang="hu-HU" dirty="0" smtClean="0">
                <a:solidFill>
                  <a:srgbClr val="31859C"/>
                </a:solidFill>
              </a:rPr>
              <a:t>Politikai realizmus</a:t>
            </a:r>
          </a:p>
          <a:p>
            <a:pPr>
              <a:spcBef>
                <a:spcPts val="768"/>
              </a:spcBef>
              <a:defRPr/>
            </a:pPr>
            <a:r>
              <a:rPr lang="hu-HU" dirty="0" smtClean="0">
                <a:solidFill>
                  <a:srgbClr val="31859C"/>
                </a:solidFill>
              </a:rPr>
              <a:t>Kvantitatív szövegelemzés és szövegbányászat</a:t>
            </a:r>
          </a:p>
          <a:p>
            <a:pPr>
              <a:spcBef>
                <a:spcPts val="768"/>
              </a:spcBef>
              <a:defRPr/>
            </a:pPr>
            <a:r>
              <a:rPr lang="hu-HU" dirty="0" smtClean="0">
                <a:solidFill>
                  <a:srgbClr val="31859C"/>
                </a:solidFill>
              </a:rPr>
              <a:t>The </a:t>
            </a:r>
            <a:r>
              <a:rPr lang="hu-HU" dirty="0">
                <a:solidFill>
                  <a:srgbClr val="31859C"/>
                </a:solidFill>
              </a:rPr>
              <a:t>European </a:t>
            </a:r>
            <a:r>
              <a:rPr lang="hu-HU" dirty="0" err="1" smtClean="0">
                <a:solidFill>
                  <a:srgbClr val="31859C"/>
                </a:solidFill>
              </a:rPr>
              <a:t>Mayor</a:t>
            </a:r>
            <a:endParaRPr lang="hu-HU" dirty="0" smtClean="0">
              <a:solidFill>
                <a:srgbClr val="31859C"/>
              </a:solidFill>
            </a:endParaRPr>
          </a:p>
          <a:p>
            <a:pPr>
              <a:spcBef>
                <a:spcPts val="768"/>
              </a:spcBef>
              <a:defRPr/>
            </a:pPr>
            <a:r>
              <a:rPr lang="hu-HU" dirty="0" smtClean="0">
                <a:solidFill>
                  <a:srgbClr val="31859C"/>
                </a:solidFill>
              </a:rPr>
              <a:t>EU kohéziós politika</a:t>
            </a:r>
          </a:p>
          <a:p>
            <a:pPr>
              <a:spcBef>
                <a:spcPts val="768"/>
              </a:spcBef>
              <a:defRPr/>
            </a:pPr>
            <a:r>
              <a:rPr lang="hu-HU" dirty="0" smtClean="0">
                <a:solidFill>
                  <a:srgbClr val="31859C"/>
                </a:solidFill>
              </a:rPr>
              <a:t>Populizmus – kommunikáció és közpolitika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77" y="6165304"/>
            <a:ext cx="22860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5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Cím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41313"/>
            <a:ext cx="8229600" cy="639762"/>
          </a:xfrm>
          <a:ln/>
        </p:spPr>
        <p:txBody>
          <a:bodyPr/>
          <a:lstStyle/>
          <a:p>
            <a:r>
              <a:rPr lang="hu-HU" altLang="hu-HU" sz="3200" b="1"/>
              <a:t>Publikációink</a:t>
            </a:r>
          </a:p>
        </p:txBody>
      </p:sp>
      <p:pic>
        <p:nvPicPr>
          <p:cNvPr id="6180" name="Kép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81" name="Téglalap 6"/>
          <p:cNvSpPr>
            <a:spLocks noChangeArrowheads="1"/>
          </p:cNvSpPr>
          <p:nvPr/>
        </p:nvSpPr>
        <p:spPr bwMode="auto">
          <a:xfrm>
            <a:off x="179388" y="333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2017.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sp>
        <p:nvSpPr>
          <p:cNvPr id="6182" name="Szövegdoboz 10"/>
          <p:cNvSpPr>
            <a:spLocks noChangeArrowheads="1"/>
          </p:cNvSpPr>
          <p:nvPr/>
        </p:nvSpPr>
        <p:spPr bwMode="auto">
          <a:xfrm>
            <a:off x="865188" y="4076700"/>
            <a:ext cx="7561262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/>
            <a:r>
              <a:rPr lang="hu-HU" altLang="hu-HU" b="1" smtClean="0">
                <a:solidFill>
                  <a:srgbClr val="000000"/>
                </a:solidFill>
              </a:rPr>
              <a:t>2010–2015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251 hazai tanulmány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91 hazai könyv és könyvrészlet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39 nemzetközi tanulmány</a:t>
            </a:r>
          </a:p>
          <a:p>
            <a:pPr eaLnBrk="1" hangingPunct="1">
              <a:buFontTx/>
              <a:buChar char="-"/>
            </a:pPr>
            <a:endParaRPr lang="hu-HU" altLang="hu-HU" b="1" u="sng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b="1" u="sng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b="1" u="sng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b="1" u="sng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b="1" u="sng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b="1" smtClean="0">
                <a:solidFill>
                  <a:srgbClr val="000000"/>
                </a:solidFill>
              </a:rPr>
              <a:t>2016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46 hazai tanulmány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38 hazai könyvrészlet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18 nemzetközi tanulmány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27 nemzetközi könyvrészlet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16 hazai könyv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mtClean="0">
                <a:solidFill>
                  <a:srgbClr val="000000"/>
                </a:solidFill>
              </a:rPr>
              <a:t>3 nemzetközi könyv</a:t>
            </a:r>
          </a:p>
        </p:txBody>
      </p:sp>
      <p:pic>
        <p:nvPicPr>
          <p:cNvPr id="6183" name="Tartalom helye 12"/>
          <p:cNvPicPr preferRelativeResize="0"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836613"/>
            <a:ext cx="5641975" cy="3348037"/>
          </a:xfrm>
          <a:ln/>
        </p:spPr>
      </p:pic>
    </p:spTree>
    <p:extLst>
      <p:ext uri="{BB962C8B-B14F-4D97-AF65-F5344CB8AC3E}">
        <p14:creationId xmlns:p14="http://schemas.microsoft.com/office/powerpoint/2010/main" val="4139869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55576" y="764704"/>
            <a:ext cx="7272808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4000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Részvétel, képviselet, pártosság. Választáskutatás, 2018.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" y="5721472"/>
            <a:ext cx="9144000" cy="115409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01453" y="4437112"/>
            <a:ext cx="3971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Szabó Andrea, tudományos főmunkatárs</a:t>
            </a:r>
          </a:p>
        </p:txBody>
      </p:sp>
    </p:spTree>
    <p:extLst>
      <p:ext uri="{BB962C8B-B14F-4D97-AF65-F5344CB8AC3E}">
        <p14:creationId xmlns:p14="http://schemas.microsoft.com/office/powerpoint/2010/main" val="3866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Részvétel, képviselet, pártosság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 PTI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77" y="6165304"/>
            <a:ext cx="2286000" cy="57912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Választáskutatási panel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5170586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A vizsgálat során a válaszadókat 3 hullámban (2017. XII.; 2018. III; 2018. VI.), kérdezzük meg ugyanazokról a témákról, ugyanazon kérdésekkel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Unikális, mert választáskutatási panel rendkívül ritka Magyarországon</a:t>
            </a:r>
          </a:p>
          <a:p>
            <a:pPr lvl="1"/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2006-os országgyűlési választások óta (akkor is korlátozott panel) ilyen kutatásra nem került sor</a:t>
            </a:r>
          </a:p>
        </p:txBody>
      </p:sp>
    </p:spTree>
    <p:extLst>
      <p:ext uri="{BB962C8B-B14F-4D97-AF65-F5344CB8AC3E}">
        <p14:creationId xmlns:p14="http://schemas.microsoft.com/office/powerpoint/2010/main" val="28505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820472" cy="72008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Kutatási 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7752" y="1124744"/>
            <a:ext cx="8783624" cy="5544616"/>
          </a:xfrm>
        </p:spPr>
        <p:txBody>
          <a:bodyPr>
            <a:normAutofit fontScale="92500" lnSpcReduction="20000"/>
          </a:bodyPr>
          <a:lstStyle/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A panelvizsgálat alkalmas arra, hogy egyéni szintű vélemény-változásokat vizsgáljon:</a:t>
            </a:r>
          </a:p>
          <a:p>
            <a:endParaRPr lang="hu-HU" dirty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Mennyire szilárd Magyarországon a választói döntés?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Kialakultak-e identitásalapon szerveződő választói csoportok?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Van-e a választási kampánynak érdemi hatása a választópolgárok döntéseire, és ha igen, kikre?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Mi befolyásolja a döntésükben bizonytalan választópolgárokat – ez a döntés mikor alakul ki?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Milyen mintázatai vannak a rejtőzködő szavazóknak?</a:t>
            </a:r>
          </a:p>
        </p:txBody>
      </p:sp>
      <p:sp>
        <p:nvSpPr>
          <p:cNvPr id="4" name="Téglalap 3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Részvétel, képviselet, pártosság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 PTI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77" y="6165304"/>
            <a:ext cx="2286000" cy="579120"/>
          </a:xfrm>
          <a:prstGeom prst="rect">
            <a:avLst/>
          </a:prstGeom>
        </p:spPr>
      </p:pic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xmlns="" id="{89B24214-ADFC-4931-8643-94A3F5850D7B}"/>
              </a:ext>
            </a:extLst>
          </p:cNvPr>
          <p:cNvSpPr/>
          <p:nvPr/>
        </p:nvSpPr>
        <p:spPr>
          <a:xfrm>
            <a:off x="4098734" y="1849077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820472" cy="1143000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Résztvevő kollégák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0978" y="1700808"/>
            <a:ext cx="8783624" cy="496855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Róbert Péter 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Papp Zsófia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Patkós Veronika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Farkas Eszter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Oross Dániel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Szabó Andrea (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</a:rPr>
              <a:t>kut.vez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</p:txBody>
      </p:sp>
      <p:sp>
        <p:nvSpPr>
          <p:cNvPr id="4" name="Téglalap 3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Részvétel, képviselet, pártosság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 PTI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31287"/>
            <a:ext cx="9144000" cy="115409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EA3173AA-BF1E-4FAF-A70F-117FF8ECD7A9}"/>
              </a:ext>
            </a:extLst>
          </p:cNvPr>
          <p:cNvSpPr/>
          <p:nvPr/>
        </p:nvSpPr>
        <p:spPr>
          <a:xfrm>
            <a:off x="4458199" y="1734067"/>
            <a:ext cx="4447051" cy="2239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Támogató: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NKFI 119603 (2016.12-2020.11)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Támogatás összege: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35,88 M forint</a:t>
            </a:r>
          </a:p>
        </p:txBody>
      </p:sp>
    </p:spTree>
    <p:extLst>
      <p:ext uri="{BB962C8B-B14F-4D97-AF65-F5344CB8AC3E}">
        <p14:creationId xmlns:p14="http://schemas.microsoft.com/office/powerpoint/2010/main" val="8920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1859C"/>
                </a:solidFill>
              </a:rPr>
              <a:t>A </a:t>
            </a:r>
            <a:r>
              <a:rPr lang="hu-HU" dirty="0" err="1">
                <a:solidFill>
                  <a:srgbClr val="31859C"/>
                </a:solidFill>
              </a:rPr>
              <a:t>Comparative</a:t>
            </a:r>
            <a:r>
              <a:rPr lang="hu-HU" dirty="0">
                <a:solidFill>
                  <a:srgbClr val="31859C"/>
                </a:solidFill>
              </a:rPr>
              <a:t> </a:t>
            </a:r>
            <a:r>
              <a:rPr lang="hu-HU" dirty="0" err="1">
                <a:solidFill>
                  <a:srgbClr val="31859C"/>
                </a:solidFill>
              </a:rPr>
              <a:t>Agendas</a:t>
            </a:r>
            <a:r>
              <a:rPr lang="hu-HU" dirty="0">
                <a:solidFill>
                  <a:srgbClr val="31859C"/>
                </a:solidFill>
              </a:rPr>
              <a:t> Project (CAP)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36" y="141763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rgbClr val="31859C"/>
                </a:solidFill>
              </a:rPr>
              <a:t>Cél: Közpolitikai napirendek összehasonlító vizsgálata</a:t>
            </a:r>
          </a:p>
          <a:p>
            <a:r>
              <a:rPr lang="hu-HU" dirty="0">
                <a:solidFill>
                  <a:srgbClr val="31859C"/>
                </a:solidFill>
              </a:rPr>
              <a:t>Kutatócsoport:</a:t>
            </a:r>
          </a:p>
          <a:p>
            <a:pPr lvl="1"/>
            <a:r>
              <a:rPr lang="hu-HU" dirty="0">
                <a:solidFill>
                  <a:srgbClr val="31859C"/>
                </a:solidFill>
              </a:rPr>
              <a:t>Projektvezető: Boda </a:t>
            </a:r>
            <a:r>
              <a:rPr lang="hu-HU" dirty="0" err="1">
                <a:solidFill>
                  <a:srgbClr val="31859C"/>
                </a:solidFill>
              </a:rPr>
              <a:t>Zs</a:t>
            </a:r>
            <a:r>
              <a:rPr lang="hu-HU" dirty="0">
                <a:solidFill>
                  <a:srgbClr val="31859C"/>
                </a:solidFill>
              </a:rPr>
              <a:t>., kutatásvezető: S</a:t>
            </a:r>
            <a:r>
              <a:rPr lang="en-US" dirty="0">
                <a:solidFill>
                  <a:srgbClr val="31859C"/>
                </a:solidFill>
              </a:rPr>
              <a:t>e</a:t>
            </a:r>
            <a:r>
              <a:rPr lang="hu-HU" dirty="0">
                <a:solidFill>
                  <a:srgbClr val="31859C"/>
                </a:solidFill>
              </a:rPr>
              <a:t>bők M. kutatók: </a:t>
            </a:r>
            <a:r>
              <a:rPr lang="hu-HU" dirty="0" err="1">
                <a:solidFill>
                  <a:srgbClr val="31859C"/>
                </a:solidFill>
              </a:rPr>
              <a:t>Micsinai</a:t>
            </a:r>
            <a:r>
              <a:rPr lang="hu-HU" dirty="0">
                <a:solidFill>
                  <a:srgbClr val="31859C"/>
                </a:solidFill>
              </a:rPr>
              <a:t> I., Molnár </a:t>
            </a:r>
            <a:r>
              <a:rPr lang="hu-HU" dirty="0" err="1">
                <a:solidFill>
                  <a:srgbClr val="31859C"/>
                </a:solidFill>
              </a:rPr>
              <a:t>Cs</a:t>
            </a:r>
            <a:r>
              <a:rPr lang="hu-HU" dirty="0">
                <a:solidFill>
                  <a:srgbClr val="31859C"/>
                </a:solidFill>
              </a:rPr>
              <a:t>., </a:t>
            </a:r>
            <a:r>
              <a:rPr lang="hu-HU" dirty="0" err="1">
                <a:solidFill>
                  <a:srgbClr val="31859C"/>
                </a:solidFill>
              </a:rPr>
              <a:t>Pokornyi</a:t>
            </a:r>
            <a:r>
              <a:rPr lang="hu-HU" dirty="0">
                <a:solidFill>
                  <a:srgbClr val="31859C"/>
                </a:solidFill>
              </a:rPr>
              <a:t> </a:t>
            </a:r>
            <a:r>
              <a:rPr lang="hu-HU" dirty="0" err="1">
                <a:solidFill>
                  <a:srgbClr val="31859C"/>
                </a:solidFill>
              </a:rPr>
              <a:t>Zs</a:t>
            </a:r>
            <a:r>
              <a:rPr lang="hu-HU" dirty="0">
                <a:solidFill>
                  <a:srgbClr val="31859C"/>
                </a:solidFill>
              </a:rPr>
              <a:t>. (+20 kolléga 2014 óta)</a:t>
            </a:r>
          </a:p>
          <a:p>
            <a:r>
              <a:rPr lang="hu-HU" dirty="0">
                <a:solidFill>
                  <a:srgbClr val="31859C"/>
                </a:solidFill>
              </a:rPr>
              <a:t>Finanszírozás (CAP + szövegbányászat)</a:t>
            </a:r>
          </a:p>
          <a:p>
            <a:pPr lvl="1"/>
            <a:r>
              <a:rPr lang="hu-HU" dirty="0">
                <a:solidFill>
                  <a:srgbClr val="31859C"/>
                </a:solidFill>
              </a:rPr>
              <a:t>OTKA-K, NKFIH-FK, TK Inkubátor </a:t>
            </a:r>
            <a:r>
              <a:rPr lang="mr-IN" dirty="0">
                <a:solidFill>
                  <a:srgbClr val="31859C"/>
                </a:solidFill>
              </a:rPr>
              <a:t>–</a:t>
            </a:r>
            <a:r>
              <a:rPr lang="hu-HU" dirty="0">
                <a:solidFill>
                  <a:srgbClr val="31859C"/>
                </a:solidFill>
              </a:rPr>
              <a:t> újabb pályázati tervek</a:t>
            </a:r>
          </a:p>
          <a:p>
            <a:r>
              <a:rPr lang="hu-HU" dirty="0">
                <a:solidFill>
                  <a:srgbClr val="31859C"/>
                </a:solidFill>
              </a:rPr>
              <a:t>Módszer: Vegyes kvalitatív és kvantitatív elemek</a:t>
            </a:r>
          </a:p>
          <a:p>
            <a:r>
              <a:rPr lang="hu-HU" dirty="0">
                <a:solidFill>
                  <a:srgbClr val="31859C"/>
                </a:solidFill>
              </a:rPr>
              <a:t>Adatbázisok</a:t>
            </a:r>
          </a:p>
          <a:p>
            <a:pPr lvl="1"/>
            <a:r>
              <a:rPr lang="hu-HU" dirty="0">
                <a:solidFill>
                  <a:srgbClr val="31859C"/>
                </a:solidFill>
              </a:rPr>
              <a:t>Média, </a:t>
            </a:r>
            <a:r>
              <a:rPr lang="hu-HU" dirty="0" err="1">
                <a:solidFill>
                  <a:srgbClr val="31859C"/>
                </a:solidFill>
              </a:rPr>
              <a:t>közvéleménykutatási</a:t>
            </a:r>
            <a:r>
              <a:rPr lang="hu-HU" dirty="0">
                <a:solidFill>
                  <a:srgbClr val="31859C"/>
                </a:solidFill>
              </a:rPr>
              <a:t>, törvényhozási, végrehajtó hatalmi, költségvetési </a:t>
            </a:r>
            <a:r>
              <a:rPr lang="hu-HU" dirty="0" err="1">
                <a:solidFill>
                  <a:srgbClr val="31859C"/>
                </a:solidFill>
              </a:rPr>
              <a:t>stb</a:t>
            </a:r>
            <a:endParaRPr lang="hu-HU" dirty="0">
              <a:solidFill>
                <a:srgbClr val="31859C"/>
              </a:solidFill>
            </a:endParaRPr>
          </a:p>
          <a:p>
            <a:r>
              <a:rPr lang="en-US" dirty="0">
                <a:solidFill>
                  <a:srgbClr val="31859C"/>
                </a:solidFill>
              </a:rPr>
              <a:t>H</a:t>
            </a:r>
            <a:r>
              <a:rPr lang="hu-HU" dirty="0" err="1">
                <a:solidFill>
                  <a:srgbClr val="31859C"/>
                </a:solidFill>
              </a:rPr>
              <a:t>onlapok</a:t>
            </a:r>
            <a:r>
              <a:rPr lang="hu-HU" dirty="0">
                <a:solidFill>
                  <a:srgbClr val="31859C"/>
                </a:solidFill>
              </a:rPr>
              <a:t>: </a:t>
            </a:r>
            <a:r>
              <a:rPr lang="hu-HU" u="sng" dirty="0" err="1">
                <a:solidFill>
                  <a:srgbClr val="31859C"/>
                </a:solidFill>
              </a:rPr>
              <a:t>cap.tk.mta.hu</a:t>
            </a:r>
            <a:r>
              <a:rPr lang="hu-HU" dirty="0">
                <a:solidFill>
                  <a:srgbClr val="31859C"/>
                </a:solidFill>
              </a:rPr>
              <a:t>; </a:t>
            </a:r>
            <a:r>
              <a:rPr lang="hu-HU" u="sng" dirty="0" err="1">
                <a:solidFill>
                  <a:srgbClr val="31859C"/>
                </a:solidFill>
              </a:rPr>
              <a:t>comparativeagendas.info</a:t>
            </a:r>
            <a:endParaRPr lang="hu-HU" u="sng" dirty="0">
              <a:solidFill>
                <a:srgbClr val="31859C"/>
              </a:solidFill>
            </a:endParaRP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344"/>
            <a:ext cx="9144000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206483" cy="65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1859C"/>
                </a:solidFill>
              </a:rPr>
              <a:t>Kutatási eredmények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377706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rgbClr val="31859C"/>
                </a:solidFill>
              </a:rPr>
              <a:t>A</a:t>
            </a:r>
            <a:r>
              <a:rPr lang="en-US" dirty="0">
                <a:solidFill>
                  <a:srgbClr val="31859C"/>
                </a:solidFill>
              </a:rPr>
              <a:t>d</a:t>
            </a:r>
            <a:r>
              <a:rPr lang="hu-HU" dirty="0" err="1">
                <a:solidFill>
                  <a:srgbClr val="31859C"/>
                </a:solidFill>
              </a:rPr>
              <a:t>atbázisok</a:t>
            </a:r>
            <a:endParaRPr lang="hu-HU" dirty="0">
              <a:solidFill>
                <a:srgbClr val="31859C"/>
              </a:solidFill>
            </a:endParaRPr>
          </a:p>
          <a:p>
            <a:r>
              <a:rPr lang="hu-HU" dirty="0">
                <a:solidFill>
                  <a:srgbClr val="31859C"/>
                </a:solidFill>
              </a:rPr>
              <a:t>Friss angol nyelvű tanulmányok</a:t>
            </a:r>
          </a:p>
          <a:p>
            <a:pPr lvl="1"/>
            <a:r>
              <a:rPr lang="en-US" dirty="0" err="1">
                <a:solidFill>
                  <a:srgbClr val="31859C"/>
                </a:solidFill>
              </a:rPr>
              <a:t>Sebők</a:t>
            </a:r>
            <a:r>
              <a:rPr lang="en-US" dirty="0">
                <a:solidFill>
                  <a:srgbClr val="31859C"/>
                </a:solidFill>
              </a:rPr>
              <a:t> </a:t>
            </a:r>
            <a:r>
              <a:rPr lang="en-US" dirty="0" err="1">
                <a:solidFill>
                  <a:srgbClr val="31859C"/>
                </a:solidFill>
              </a:rPr>
              <a:t>Miklós</a:t>
            </a:r>
            <a:r>
              <a:rPr lang="en-US" dirty="0">
                <a:solidFill>
                  <a:srgbClr val="31859C"/>
                </a:solidFill>
              </a:rPr>
              <a:t> - </a:t>
            </a:r>
            <a:r>
              <a:rPr lang="en-US" dirty="0" err="1">
                <a:solidFill>
                  <a:srgbClr val="31859C"/>
                </a:solidFill>
              </a:rPr>
              <a:t>Berki</a:t>
            </a:r>
            <a:r>
              <a:rPr lang="en-US" dirty="0">
                <a:solidFill>
                  <a:srgbClr val="31859C"/>
                </a:solidFill>
              </a:rPr>
              <a:t> </a:t>
            </a:r>
            <a:r>
              <a:rPr lang="en-US" dirty="0" err="1">
                <a:solidFill>
                  <a:srgbClr val="31859C"/>
                </a:solidFill>
              </a:rPr>
              <a:t>Tamás</a:t>
            </a:r>
            <a:r>
              <a:rPr lang="en-US" dirty="0">
                <a:solidFill>
                  <a:srgbClr val="31859C"/>
                </a:solidFill>
              </a:rPr>
              <a:t>: Incrementalism and Punctuated Equilibrium in Hungarian Budgeting (1991-2013) </a:t>
            </a:r>
            <a:r>
              <a:rPr lang="mr-IN" dirty="0">
                <a:solidFill>
                  <a:srgbClr val="31859C"/>
                </a:solidFill>
              </a:rPr>
              <a:t>–</a:t>
            </a:r>
            <a:r>
              <a:rPr lang="en-US" dirty="0">
                <a:solidFill>
                  <a:srgbClr val="31859C"/>
                </a:solidFill>
              </a:rPr>
              <a:t> Journal of Public Budgeting, 2017</a:t>
            </a:r>
            <a:endParaRPr lang="hu-HU" dirty="0">
              <a:solidFill>
                <a:srgbClr val="31859C"/>
              </a:solidFill>
            </a:endParaRPr>
          </a:p>
          <a:p>
            <a:pPr lvl="1"/>
            <a:r>
              <a:rPr lang="hu-HU" dirty="0">
                <a:solidFill>
                  <a:srgbClr val="31859C"/>
                </a:solidFill>
              </a:rPr>
              <a:t>Sebők Miklós </a:t>
            </a:r>
            <a:r>
              <a:rPr lang="mr-IN" dirty="0">
                <a:solidFill>
                  <a:srgbClr val="31859C"/>
                </a:solidFill>
              </a:rPr>
              <a:t>–</a:t>
            </a:r>
            <a:r>
              <a:rPr lang="hu-HU" dirty="0">
                <a:solidFill>
                  <a:srgbClr val="31859C"/>
                </a:solidFill>
              </a:rPr>
              <a:t> Kubik Bálint </a:t>
            </a:r>
            <a:r>
              <a:rPr lang="mr-IN" dirty="0">
                <a:solidFill>
                  <a:srgbClr val="31859C"/>
                </a:solidFill>
              </a:rPr>
              <a:t>–</a:t>
            </a:r>
            <a:r>
              <a:rPr lang="hu-HU" dirty="0">
                <a:solidFill>
                  <a:srgbClr val="31859C"/>
                </a:solidFill>
              </a:rPr>
              <a:t> Molnár Csaba: </a:t>
            </a:r>
            <a:r>
              <a:rPr lang="en-US" dirty="0">
                <a:solidFill>
                  <a:srgbClr val="31859C"/>
                </a:solidFill>
              </a:rPr>
              <a:t>Exercising control and gathering information: the functions of interpellations in Hungary (1990–2014) - Journal of Legislative Studies, 2017</a:t>
            </a:r>
            <a:endParaRPr lang="hu-HU" dirty="0">
              <a:solidFill>
                <a:srgbClr val="31859C"/>
              </a:solidFill>
            </a:endParaRPr>
          </a:p>
          <a:p>
            <a:r>
              <a:rPr lang="hu-HU" dirty="0">
                <a:solidFill>
                  <a:srgbClr val="31859C"/>
                </a:solidFill>
              </a:rPr>
              <a:t>Magyar nyelvű tanulmányok</a:t>
            </a:r>
          </a:p>
          <a:p>
            <a:pPr lvl="1"/>
            <a:r>
              <a:rPr lang="hu-HU" dirty="0">
                <a:solidFill>
                  <a:srgbClr val="31859C"/>
                </a:solidFill>
              </a:rPr>
              <a:t>P</a:t>
            </a:r>
            <a:r>
              <a:rPr lang="en-US" dirty="0">
                <a:solidFill>
                  <a:srgbClr val="31859C"/>
                </a:solidFill>
              </a:rPr>
              <a:t>o</a:t>
            </a:r>
            <a:r>
              <a:rPr lang="hu-HU" dirty="0" err="1">
                <a:solidFill>
                  <a:srgbClr val="31859C"/>
                </a:solidFill>
              </a:rPr>
              <a:t>litikatudományi</a:t>
            </a:r>
            <a:r>
              <a:rPr lang="hu-HU" dirty="0">
                <a:solidFill>
                  <a:srgbClr val="31859C"/>
                </a:solidFill>
              </a:rPr>
              <a:t> Szemle, REGIO, Trendek kötet</a:t>
            </a:r>
          </a:p>
          <a:p>
            <a:pPr lvl="1"/>
            <a:r>
              <a:rPr lang="hu-HU" dirty="0">
                <a:solidFill>
                  <a:srgbClr val="31859C"/>
                </a:solidFill>
              </a:rPr>
              <a:t>Előkészületben: magyar ill. </a:t>
            </a:r>
            <a:r>
              <a:rPr lang="en-US" dirty="0">
                <a:solidFill>
                  <a:srgbClr val="31859C"/>
                </a:solidFill>
              </a:rPr>
              <a:t>a</a:t>
            </a:r>
            <a:r>
              <a:rPr lang="hu-HU" dirty="0" err="1">
                <a:solidFill>
                  <a:srgbClr val="31859C"/>
                </a:solidFill>
              </a:rPr>
              <a:t>ngol</a:t>
            </a:r>
            <a:r>
              <a:rPr lang="hu-HU" dirty="0">
                <a:solidFill>
                  <a:srgbClr val="31859C"/>
                </a:solidFill>
              </a:rPr>
              <a:t> nyelvű könyv</a:t>
            </a:r>
          </a:p>
          <a:p>
            <a:endParaRPr lang="hu-HU" dirty="0"/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344"/>
            <a:ext cx="9144000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68" y="5733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/>
              <a:t>1. példa: Költségvetési változások és politikai rezsimek</a:t>
            </a:r>
            <a:endParaRPr lang="en-US"/>
          </a:p>
        </p:txBody>
      </p:sp>
      <p:pic>
        <p:nvPicPr>
          <p:cNvPr id="6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6093296"/>
            <a:ext cx="4355976" cy="46593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1299" y="2473781"/>
            <a:ext cx="8272211" cy="3391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>
                <a:srgbClr val="C0504D"/>
              </a:buClr>
              <a:buFont typeface="Wingdings 2" panose="05020102010507070707" pitchFamily="18" charset="2"/>
              <a:buNone/>
            </a:pPr>
            <a:r>
              <a:rPr lang="hu-HU" sz="2100">
                <a:solidFill>
                  <a:srgbClr val="1F497D"/>
                </a:solidFill>
              </a:rPr>
              <a:t>        Not free                                        Partly free                                         Free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755" y="2799200"/>
            <a:ext cx="2967224" cy="2097869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732" y="2799201"/>
            <a:ext cx="2962023" cy="2097869"/>
          </a:xfrm>
          <a:prstGeom prst="rect">
            <a:avLst/>
          </a:prstGeom>
          <a:noFill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10" y="2812910"/>
            <a:ext cx="2962022" cy="2097869"/>
          </a:xfrm>
          <a:prstGeom prst="rect">
            <a:avLst/>
          </a:prstGeom>
          <a:noFill/>
        </p:spPr>
      </p:pic>
      <p:sp>
        <p:nvSpPr>
          <p:cNvPr id="5" name="Ellipszis 4"/>
          <p:cNvSpPr/>
          <p:nvPr/>
        </p:nvSpPr>
        <p:spPr>
          <a:xfrm>
            <a:off x="902369" y="4069681"/>
            <a:ext cx="693019" cy="541421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902368" y="3533068"/>
            <a:ext cx="693019" cy="541421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3830388" y="4141871"/>
            <a:ext cx="693019" cy="469230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3830388" y="3672641"/>
            <a:ext cx="693019" cy="469230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6811100" y="3961397"/>
            <a:ext cx="693019" cy="613608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6811100" y="3347789"/>
            <a:ext cx="693019" cy="613608"/>
          </a:xfrm>
          <a:prstGeom prst="ellipse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9E2B10D4-2809-4B41-8C44-A3E49FD893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044" y="2256842"/>
          <a:ext cx="4440617" cy="3279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02" y="2256842"/>
            <a:ext cx="3678674" cy="281770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3568" y="573320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>
                <a:solidFill>
                  <a:prstClr val="black"/>
                </a:solidFill>
              </a:rPr>
              <a:t>2. példa: Általános vs. </a:t>
            </a:r>
            <a:r>
              <a:rPr lang="en-US">
                <a:solidFill>
                  <a:prstClr val="black"/>
                </a:solidFill>
              </a:rPr>
              <a:t>v</a:t>
            </a:r>
            <a:r>
              <a:rPr lang="hu-HU">
                <a:solidFill>
                  <a:prstClr val="black"/>
                </a:solidFill>
              </a:rPr>
              <a:t>édelmi költségvetés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37312"/>
            <a:ext cx="4355976" cy="4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21886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Calibri"/>
                <a:ea typeface="Tw Cen MT Condensed Extra Bold" charset="0"/>
                <a:cs typeface="Calibri"/>
              </a:rPr>
              <a:t>3</a:t>
            </a:r>
            <a:r>
              <a:rPr lang="hu-HU" dirty="0" smtClean="0">
                <a:latin typeface="Calibri"/>
                <a:ea typeface="Tw Cen MT Condensed Extra Bold" charset="0"/>
                <a:cs typeface="Calibri"/>
              </a:rPr>
              <a:t>. </a:t>
            </a:r>
            <a:r>
              <a:rPr lang="en-US" dirty="0" smtClean="0">
                <a:latin typeface="Calibri"/>
                <a:ea typeface="Tw Cen MT Condensed Extra Bold" charset="0"/>
                <a:cs typeface="Calibri"/>
              </a:rPr>
              <a:t>p</a:t>
            </a:r>
            <a:r>
              <a:rPr lang="hu-HU" dirty="0" smtClean="0">
                <a:latin typeface="Calibri"/>
                <a:ea typeface="Tw Cen MT Condensed Extra Bold" charset="0"/>
                <a:cs typeface="Calibri"/>
              </a:rPr>
              <a:t>élda: Törvénymódosítás gyakorisága</a:t>
            </a:r>
            <a:endParaRPr lang="hu-HU" dirty="0">
              <a:latin typeface="Calibri"/>
              <a:ea typeface="Tw Cen MT Condensed Extra Bold" charset="0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1"/>
            <a:ext cx="7488832" cy="5452395"/>
          </a:xfrm>
          <a:prstGeom prst="rect">
            <a:avLst/>
          </a:prstGeom>
          <a:ln w="38100" cmpd="sng">
            <a:solidFill>
              <a:schemeClr val="accent1"/>
            </a:solidFill>
            <a:prstDash val="solid"/>
          </a:ln>
        </p:spPr>
      </p:pic>
      <p:sp>
        <p:nvSpPr>
          <p:cNvPr id="3" name="Oval 2"/>
          <p:cNvSpPr/>
          <p:nvPr/>
        </p:nvSpPr>
        <p:spPr>
          <a:xfrm>
            <a:off x="1979712" y="1340768"/>
            <a:ext cx="2088232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779912" y="1556792"/>
            <a:ext cx="2088232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96136" y="4005064"/>
            <a:ext cx="2088232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0" name="Cím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93725"/>
          </a:xfrm>
          <a:ln/>
        </p:spPr>
        <p:txBody>
          <a:bodyPr/>
          <a:lstStyle/>
          <a:p>
            <a:r>
              <a:rPr lang="hu-HU" altLang="hu-HU" sz="3200" b="1"/>
              <a:t>Rendezvények</a:t>
            </a:r>
          </a:p>
        </p:txBody>
      </p:sp>
      <p:sp>
        <p:nvSpPr>
          <p:cNvPr id="7211" name="Tartalom helye 2"/>
          <p:cNvSpPr>
            <a:spLocks noGrp="1" noChangeArrowheads="1"/>
          </p:cNvSpPr>
          <p:nvPr>
            <p:ph idx="4294967295"/>
          </p:nvPr>
        </p:nvSpPr>
        <p:spPr>
          <a:xfrm>
            <a:off x="457200" y="874713"/>
            <a:ext cx="8229600" cy="2632075"/>
          </a:xfrm>
          <a:ln/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u-HU" altLang="hu-HU" sz="1600" b="1"/>
              <a:t>Hazai konferenciák:</a:t>
            </a:r>
          </a:p>
          <a:p>
            <a:pPr marL="0" indent="0"/>
            <a:r>
              <a:rPr lang="hu-HU" altLang="hu-HU" sz="1600"/>
              <a:t>A magyar lakosság jogtudata</a:t>
            </a:r>
          </a:p>
          <a:p>
            <a:pPr marL="0" indent="0"/>
            <a:r>
              <a:rPr lang="hu-HU" altLang="hu-HU" sz="1600"/>
              <a:t>Az elsőfokú vörösiszap-ítélet értékelése</a:t>
            </a:r>
          </a:p>
          <a:p>
            <a:pPr marL="0" indent="0"/>
            <a:r>
              <a:rPr lang="hu-HU" altLang="hu-HU" sz="1600"/>
              <a:t>A jogrendszer mint a gazdasági fejlődés infrastruktúrája</a:t>
            </a:r>
          </a:p>
          <a:p>
            <a:pPr marL="0" indent="0"/>
            <a:r>
              <a:rPr lang="hu-HU" altLang="hu-HU" sz="1600"/>
              <a:t>A jogrendszer belülről</a:t>
            </a:r>
          </a:p>
          <a:p>
            <a:pPr marL="0" indent="0"/>
            <a:r>
              <a:rPr lang="hu-HU" altLang="hu-HU" sz="1600"/>
              <a:t>Közpolitikák és jogi környezetük</a:t>
            </a:r>
          </a:p>
          <a:p>
            <a:pPr marL="0" indent="0"/>
            <a:r>
              <a:rPr lang="hu-HU" altLang="hu-HU" sz="1600"/>
              <a:t>100 éves a </a:t>
            </a:r>
            <a:r>
              <a:rPr lang="hu-HU" altLang="hu-HU" sz="1600" i="1"/>
              <a:t>Juristische Grundlehre, </a:t>
            </a:r>
            <a:r>
              <a:rPr lang="hu-HU" altLang="hu-HU" sz="1600"/>
              <a:t>Somló Bódog műve</a:t>
            </a:r>
          </a:p>
          <a:p>
            <a:pPr marL="0" indent="0"/>
            <a:endParaRPr lang="hu-HU" altLang="hu-HU" sz="1600"/>
          </a:p>
          <a:p>
            <a:pPr marL="0" indent="0"/>
            <a:endParaRPr lang="hu-HU" altLang="hu-HU" sz="1600"/>
          </a:p>
          <a:p>
            <a:pPr marL="0" indent="0"/>
            <a:endParaRPr lang="hu-HU" altLang="hu-HU" sz="1600"/>
          </a:p>
          <a:p>
            <a:pPr marL="0" indent="0"/>
            <a:endParaRPr lang="hu-HU" altLang="hu-HU" sz="1600"/>
          </a:p>
          <a:p>
            <a:pPr marL="0" indent="0"/>
            <a:r>
              <a:rPr lang="hu-HU" altLang="hu-HU" sz="1600" b="1"/>
              <a:t>Nemzetközi konferenciák:</a:t>
            </a:r>
          </a:p>
          <a:p>
            <a:pPr lvl="1">
              <a:buFont typeface="Arial" charset="0"/>
              <a:buChar char="•"/>
            </a:pPr>
            <a:r>
              <a:rPr lang="en-US" altLang="hu-HU" sz="1600"/>
              <a:t>Germany and Hungary: Migration and Asylum</a:t>
            </a:r>
          </a:p>
          <a:p>
            <a:pPr lvl="1">
              <a:buFont typeface="Arial" charset="0"/>
              <a:buChar char="•"/>
            </a:pPr>
            <a:r>
              <a:rPr lang="en-US" altLang="hu-HU" sz="1600"/>
              <a:t>Institutional Reforms in Ageing Societies</a:t>
            </a:r>
          </a:p>
          <a:p>
            <a:pPr lvl="1">
              <a:buFont typeface="Arial" charset="0"/>
              <a:buChar char="•"/>
            </a:pPr>
            <a:r>
              <a:rPr lang="en-US" altLang="hu-HU" sz="1600"/>
              <a:t>Constitutional Courts under Pressure – New Challenges to Constitutional Adjudication in Europe</a:t>
            </a:r>
          </a:p>
          <a:p>
            <a:pPr lvl="1">
              <a:buFont typeface="Arial" charset="0"/>
              <a:buChar char="•"/>
            </a:pPr>
            <a:r>
              <a:rPr lang="en-US" altLang="hu-HU" sz="1600"/>
              <a:t>8th Central and Eastern European Forum for Young Legal, Political and Social Theorists – Central and Eastern European socio-political and legal transition revisited – theoretical perspectives</a:t>
            </a:r>
          </a:p>
          <a:p>
            <a:pPr lvl="1">
              <a:buFont typeface="Arial" charset="0"/>
              <a:buChar char="•"/>
            </a:pPr>
            <a:endParaRPr lang="hu-HU" altLang="hu-HU" sz="1600"/>
          </a:p>
        </p:txBody>
      </p:sp>
      <p:pic>
        <p:nvPicPr>
          <p:cNvPr id="7212" name="Kép 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13" name="Szövegdoboz 5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2017.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  <a:p>
            <a:pPr algn="ctr" eaLnBrk="1" hangingPunct="1"/>
            <a:endParaRPr lang="hu-HU" altLang="hu-HU" smtClean="0">
              <a:solidFill>
                <a:srgbClr val="000000"/>
              </a:solidFill>
            </a:endParaRPr>
          </a:p>
        </p:txBody>
      </p:sp>
      <p:pic>
        <p:nvPicPr>
          <p:cNvPr id="7214" name="Kép 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076700"/>
            <a:ext cx="39084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15" name="Kép 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478213"/>
            <a:ext cx="4354512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16" name="Kép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781300"/>
            <a:ext cx="3887788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14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683568" y="5566048"/>
            <a:ext cx="77768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Csizmady Adrienne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2592724"/>
            <a:ext cx="91440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Futó</a:t>
            </a:r>
            <a:r>
              <a:rPr lang="en-US" dirty="0" smtClean="0"/>
              <a:t> </a:t>
            </a:r>
            <a:r>
              <a:rPr lang="en-US" dirty="0" err="1" smtClean="0"/>
              <a:t>projektek</a:t>
            </a:r>
            <a:r>
              <a:rPr lang="en-US" dirty="0" smtClean="0"/>
              <a:t> - 2017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9803920"/>
              </p:ext>
            </p:extLst>
          </p:nvPr>
        </p:nvGraphicFramePr>
        <p:xfrm>
          <a:off x="584200" y="1320798"/>
          <a:ext cx="8102600" cy="450175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020195"/>
                <a:gridCol w="1706698"/>
                <a:gridCol w="1375707"/>
              </a:tblGrid>
              <a:tr h="426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címe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Kutatásvezető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Támogató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</a:tr>
              <a:tr h="1186496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Kulturális ellenállás: az ellenzékiség kulturális örökségének megértése az egykor szocialista országokban </a:t>
                      </a:r>
                    </a:p>
                    <a:p>
                      <a:pPr algn="l" fontAlgn="b"/>
                      <a:r>
                        <a:rPr lang="hu-HU" sz="1600" dirty="0" smtClean="0">
                          <a:latin typeface="+mn-lt"/>
                        </a:rPr>
                        <a:t>Cultural Opposition: Understanding the Cultural Heritage of Dissent in the Former Socialist Countries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(COURAGE)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Kovács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Éva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638149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munka minőségén és az innováción alapuló foglalkoztatás növekedés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 fontAlgn="b"/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jobs and innovation </a:t>
                      </a:r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generated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employment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QuInnE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Makó</a:t>
                      </a:r>
                      <a:r>
                        <a:rPr lang="hu-HU" sz="16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Csaba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638149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Integrációs és dezintegrációs folyamatok a magyar társadalomban 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Kovách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Imre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638149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Európai Társadalomtudományi Elemzések </a:t>
                      </a:r>
                    </a:p>
                    <a:p>
                      <a:pPr algn="l" fontAlgn="b"/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European Social </a:t>
                      </a:r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Survey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(ESS)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Messing</a:t>
                      </a:r>
                      <a:r>
                        <a:rPr lang="hu-HU" sz="16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</a:t>
                      </a:r>
                      <a:r>
                        <a:rPr lang="en-US" sz="1600" b="0" i="1" dirty="0" smtClean="0">
                          <a:effectLst/>
                          <a:latin typeface="+mn-lt"/>
                        </a:rPr>
                        <a:t> 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63084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Családformák</a:t>
                      </a: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</a:t>
                      </a:r>
                      <a:r>
                        <a:rPr lang="hu-H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és</a:t>
                      </a: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</a:t>
                      </a:r>
                      <a:r>
                        <a:rPr lang="hu-H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családpolitikák</a:t>
                      </a: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Európában</a:t>
                      </a:r>
                      <a:r>
                        <a:rPr lang="hu-HU" sz="1600" kern="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</a:t>
                      </a:r>
                      <a:r>
                        <a:rPr lang="hu-H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Families&amp;Societies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Takács</a:t>
                      </a:r>
                      <a:r>
                        <a:rPr lang="hu-HU" sz="1600" b="0" i="1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</a:t>
                      </a:r>
                      <a:r>
                        <a:rPr lang="hu-H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Judit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FP7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92339"/>
            <a:ext cx="25831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4353906"/>
              </p:ext>
            </p:extLst>
          </p:nvPr>
        </p:nvGraphicFramePr>
        <p:xfrm>
          <a:off x="457200" y="837878"/>
          <a:ext cx="8401051" cy="527261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433167"/>
                <a:gridCol w="1541504"/>
                <a:gridCol w="1426380"/>
              </a:tblGrid>
              <a:tr h="471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címe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Kutatásvezető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Támogató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Egy online közösségi hálózat életciklusa: big data 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elemzés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Ságvári Bence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Karriermodellek és karrierépítés a kutatás-fejlesztésben. 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Tardos Katalin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Jóléti attitűdök magyarázata: általános morális elvek, téma-keretezés és kutatási dizájn 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 err="1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Janky</a:t>
                      </a: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 Béla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Lakáshitellel eladósodott családok helyzetének vizsgálata 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Csizmady  Adrienne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</a:p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Egy online közösségi hálózat életciklusa: big data 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elemzése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Ságvári Bence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A roma médiakép 1988-2015: állandó és változó diszkurzív stratégiák és reprezentációs 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rezsimek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Messing Vera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(Disz)kontinuitások - A magyar szociológia 1960 és 2010 </a:t>
                      </a: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között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Kovács Éva Judit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A homoszexualitás XX. századi társadalomtörténete az 1990 előtti 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Magyarországon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P.Tóth Tamás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Emlékezettörténet Keleten: Magyarország 1945-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2004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Zombory Máté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  <a:tr h="4713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Az agrár és vidékfejlesztési politikák hatása a </a:t>
                      </a:r>
                      <a:r>
                        <a:rPr lang="hu-HU" sz="1600" kern="50" dirty="0" smtClean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helyi</a:t>
                      </a:r>
                      <a:endParaRPr lang="en-US" sz="1600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i="1" kern="50" dirty="0">
                          <a:effectLst/>
                          <a:latin typeface="+mn-lt"/>
                          <a:ea typeface="Droid Sans Fallback"/>
                          <a:cs typeface="Times New Roman"/>
                        </a:rPr>
                        <a:t>Megyesi Boldizsár</a:t>
                      </a:r>
                      <a:endParaRPr lang="en-US" sz="1600" i="1" kern="50" dirty="0">
                        <a:effectLst/>
                        <a:latin typeface="+mn-lt"/>
                        <a:ea typeface="DejaVu Sans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OTKA/NKFIH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92339"/>
            <a:ext cx="2583180" cy="64008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461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Futó</a:t>
            </a:r>
            <a:r>
              <a:rPr lang="en-US" dirty="0" smtClean="0"/>
              <a:t> </a:t>
            </a:r>
            <a:r>
              <a:rPr lang="en-US" dirty="0" err="1" smtClean="0"/>
              <a:t>projektek</a:t>
            </a:r>
            <a:r>
              <a:rPr lang="en-US" dirty="0" smtClean="0"/>
              <a:t> - 2017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H2020 </a:t>
            </a:r>
            <a:r>
              <a:rPr lang="en-US" dirty="0" err="1" smtClean="0"/>
              <a:t>beadott</a:t>
            </a:r>
            <a:r>
              <a:rPr lang="en-US" dirty="0" smtClean="0"/>
              <a:t> </a:t>
            </a:r>
            <a:r>
              <a:rPr lang="en-US" dirty="0" err="1" smtClean="0"/>
              <a:t>pályázatok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4046192"/>
              </p:ext>
            </p:extLst>
          </p:nvPr>
        </p:nvGraphicFramePr>
        <p:xfrm>
          <a:off x="161925" y="808809"/>
          <a:ext cx="8772525" cy="6273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943475"/>
                <a:gridCol w="1659344"/>
                <a:gridCol w="2169706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600" b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</a:t>
                      </a:r>
                      <a:r>
                        <a:rPr lang="en-US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címe</a:t>
                      </a:r>
                      <a:endParaRPr lang="en-US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Kutatásvezető</a:t>
                      </a:r>
                      <a:endParaRPr lang="en-US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Pályáztató</a:t>
                      </a:r>
                      <a:endParaRPr lang="en-US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EIPS Design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Ságvári</a:t>
                      </a:r>
                      <a:r>
                        <a:rPr lang="en-US" sz="1600" b="0" i="1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</a:t>
                      </a:r>
                      <a:r>
                        <a:rPr lang="hu-HU" sz="1600" b="0" i="1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ence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H2020-INFRADEV-2017-1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Adaptive re-use: creating and capturing values by promoting new lifestyles, new practices, new narratives by innovative financing, business and governance models (REALIVE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Kovách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mre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H2020-SC5-2017-OneStageB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Enhancing European Regional Capacities on Health Research and Innovation </a:t>
                      </a:r>
                      <a:endParaRPr lang="en-US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Erőss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ábor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H2020-SC1-2017-Single-Stage-RTD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Mediations, Emotions, </a:t>
                      </a:r>
                      <a:r>
                        <a:rPr lang="en-US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Mobilisations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Experiences of Gender, Equality and Freedom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among Europeans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LGBTQ Refugees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</a:t>
                      </a:r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udit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H2020-SC6-CULT-COOP-2017-two-stage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Bridging Europe's troubled pasts : mapping unheard histories, disconnected presents and shared futures </a:t>
                      </a:r>
                      <a:endParaRPr lang="en-US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Zombory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áté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H2020-SC6-CULT-COOP-2017-two-stage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Politics of Memory: Transition and Citizens in European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Societies</a:t>
                      </a: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Acs</a:t>
                      </a:r>
                      <a:r>
                        <a:rPr lang="hu-HU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udit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H2020-SC6-CULT-COOP-2017-two-stage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Troubled-past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 Education And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Travel</a:t>
                      </a: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Csurgó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ernadett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H2020-SC6-CULT-COOP-2017-two-stage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 Equality in Academia in CEE Countries </a:t>
                      </a:r>
                      <a:endParaRPr lang="en-US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Acsády</a:t>
                      </a:r>
                      <a:r>
                        <a:rPr lang="en-US" sz="16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</a:t>
                      </a:r>
                      <a:r>
                        <a:rPr lang="hu-HU" sz="16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udit</a:t>
                      </a:r>
                      <a:endParaRPr lang="en-US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SWAFS-03-2016-2017</a:t>
                      </a: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8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</a:t>
            </a:r>
            <a:r>
              <a:rPr lang="en-US" dirty="0" err="1" smtClean="0"/>
              <a:t>induló</a:t>
            </a:r>
            <a:r>
              <a:rPr lang="en-US" dirty="0" smtClean="0"/>
              <a:t> </a:t>
            </a:r>
            <a:r>
              <a:rPr lang="en-US" dirty="0" err="1" smtClean="0"/>
              <a:t>kutatások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2092925"/>
              </p:ext>
            </p:extLst>
          </p:nvPr>
        </p:nvGraphicFramePr>
        <p:xfrm>
          <a:off x="457200" y="4076700"/>
          <a:ext cx="810200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/>
                <a:gridCol w="63113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Kutatásvezető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Belső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pályázati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támogatással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Kovách</a:t>
                      </a: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Imre</a:t>
                      </a: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Cultural heritage and social cohesion 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Ságvári</a:t>
                      </a: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Bence</a:t>
                      </a: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Algorithmed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Public Spheres 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Kőszeghy</a:t>
                      </a: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Lea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Societal challenges of energy use </a:t>
                      </a: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92339"/>
            <a:ext cx="2583180" cy="640080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6936525"/>
              </p:ext>
            </p:extLst>
          </p:nvPr>
        </p:nvGraphicFramePr>
        <p:xfrm>
          <a:off x="457200" y="1739900"/>
          <a:ext cx="8102008" cy="1916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535"/>
                <a:gridCol w="629447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Kutatásvezető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OTKA / NKFIH </a:t>
                      </a:r>
                      <a:r>
                        <a:rPr lang="en-US" dirty="0" err="1" smtClean="0"/>
                        <a:t>támogatással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Kristóf Luca</a:t>
                      </a:r>
                      <a:endParaRPr lang="hu-HU" sz="1400" b="1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Cirkuláció és disszenzus a magyar kulturális elitben</a:t>
                      </a:r>
                      <a:endParaRPr lang="hu-HU" sz="14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Hajdu Gábor</a:t>
                      </a:r>
                      <a:endParaRPr lang="hu-HU" sz="1400" b="1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Az abortuszszabályozás szigorításának hatása az újszülöttek egészségére, valamint a gyerekek és a szülők gazdasági, társadalmi jellemzőire</a:t>
                      </a:r>
                      <a:endParaRPr lang="hu-HU" sz="14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Szalma Ivett</a:t>
                      </a:r>
                      <a:endParaRPr lang="hu-HU" sz="1400" b="1" i="0" u="none" strike="noStrike" kern="1200" noProof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 fertilitással kapcsolatos ismeretek és az ismeretátadás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Csizmady Adrienne</a:t>
                      </a:r>
                      <a:endParaRPr lang="hu-HU" sz="1400" b="1" i="0" u="none" strike="noStrike" kern="1200" noProof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 várostervezés szociológiája - várostervezés és társadalom</a:t>
                      </a:r>
                      <a:endParaRPr lang="hu-HU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Ösztöndíjak</a:t>
            </a:r>
            <a:r>
              <a:rPr lang="en-US" dirty="0" smtClean="0"/>
              <a:t> - </a:t>
            </a:r>
            <a:r>
              <a:rPr lang="en-US" dirty="0" err="1" smtClean="0"/>
              <a:t>díjak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841617"/>
              </p:ext>
            </p:extLst>
          </p:nvPr>
        </p:nvGraphicFramePr>
        <p:xfrm>
          <a:off x="457199" y="1588770"/>
          <a:ext cx="7378995" cy="140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968"/>
                <a:gridCol w="2477386"/>
                <a:gridCol w="1254641"/>
              </a:tblGrid>
              <a:tr h="4274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Kiírás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Név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Összeg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év</a:t>
                      </a:r>
                      <a:endParaRPr lang="en-US" dirty="0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Bolyai</a:t>
                      </a:r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ösztöndíj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2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Szalma</a:t>
                      </a:r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Ivett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év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4393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Bolyai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ösztöndíj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2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P.Tóth</a:t>
                      </a:r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Tamás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év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92339"/>
            <a:ext cx="2583180" cy="64008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184861"/>
              </p:ext>
            </p:extLst>
          </p:nvPr>
        </p:nvGraphicFramePr>
        <p:xfrm>
          <a:off x="457199" y="4330700"/>
          <a:ext cx="7632700" cy="174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/>
              </a:tblGrid>
              <a:tr h="439324">
                <a:tc>
                  <a:txBody>
                    <a:bodyPr/>
                    <a:lstStyle/>
                    <a:p>
                      <a:pPr marL="0" marR="0" indent="0" algn="just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 Magyar 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Szociológiai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Társaság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megosztva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Dávid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Beátának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és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szerzőtársainak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Huszti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Évának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és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Barna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Ildikónak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ítélte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az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idei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Polányi-díj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at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en-US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Networks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folyóiratban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megjelent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"Egocentric contact networks in comparison: Taiwan and Hungary"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című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cikkükért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algn="l" fontAlgn="b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5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94100" cy="10334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NEMZETKÖZI</a:t>
            </a:r>
            <a:br>
              <a:rPr lang="en-US" sz="2000" dirty="0" smtClean="0"/>
            </a:br>
            <a:r>
              <a:rPr lang="en-US" sz="2000" dirty="0" err="1" smtClean="0"/>
              <a:t>publikációs</a:t>
            </a:r>
            <a:r>
              <a:rPr lang="en-US" sz="2000" dirty="0" smtClean="0"/>
              <a:t> </a:t>
            </a:r>
            <a:r>
              <a:rPr lang="en-US" sz="2000" dirty="0" err="1" smtClean="0"/>
              <a:t>tevékenység</a:t>
            </a:r>
            <a:r>
              <a:rPr lang="en-US" sz="2000" dirty="0" smtClean="0"/>
              <a:t> 2017 </a:t>
            </a:r>
            <a:r>
              <a:rPr lang="en-US" sz="2000" dirty="0" err="1" smtClean="0"/>
              <a:t>évben</a:t>
            </a:r>
            <a:r>
              <a:rPr lang="en-US" sz="2000" dirty="0" smtClean="0"/>
              <a:t> (01-09 </a:t>
            </a:r>
            <a:r>
              <a:rPr lang="en-US" sz="2000" dirty="0" err="1" smtClean="0"/>
              <a:t>hó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3630219"/>
              </p:ext>
            </p:extLst>
          </p:nvPr>
        </p:nvGraphicFramePr>
        <p:xfrm>
          <a:off x="609600" y="1752597"/>
          <a:ext cx="3835400" cy="323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5521"/>
                <a:gridCol w="1159879"/>
              </a:tblGrid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megjelent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31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közlésre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elfogadva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20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javított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verzió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beadva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javításra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visszakapva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review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alatt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folyóirathoz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beadva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</a:tr>
              <a:tr h="3908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írás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alatt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70</a:t>
                      </a:r>
                    </a:p>
                  </a:txBody>
                  <a:tcPr marL="6350" marR="6350" marT="6350" marB="0" anchor="b"/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terv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16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53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elutasítva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6007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1900" dirty="0"/>
              <a:t>Bernáth Gábor – Messing Vera: Biztonsági fenyegetés vagy humanitárius katasztrófa? Dorottya Kisfalusi – Béla Janky – Károly Takács: Be the smart guy. The role of gender and ethnicity in ability attribution processes in the classroom</a:t>
            </a:r>
          </a:p>
          <a:p>
            <a:pPr algn="just"/>
            <a:r>
              <a:rPr lang="en-US" sz="1900" dirty="0"/>
              <a:t>Gerő Márton: Incubators or Mediators of Civic Values? The Role of Associational Participation in Political Participation in Hungary</a:t>
            </a:r>
          </a:p>
          <a:p>
            <a:pPr algn="just"/>
            <a:r>
              <a:rPr lang="en-US" sz="1900" dirty="0"/>
              <a:t>Vigvári András: Térbeli egyenlőtlenségek alulnézetből: város-vidék peremzónák a budapesti agglomeráció peremén</a:t>
            </a:r>
          </a:p>
          <a:p>
            <a:pPr algn="just"/>
            <a:r>
              <a:rPr lang="en-US" sz="1900" dirty="0"/>
              <a:t>Janky Béla: Menekültek: Címkézés és keretezés hatásai politikai kampány idején</a:t>
            </a:r>
          </a:p>
          <a:p>
            <a:pPr algn="just"/>
            <a:r>
              <a:rPr lang="en-US" sz="1900" dirty="0"/>
              <a:t>Péter Baji: Using digital footprints to understand the consequences of urban congestion</a:t>
            </a:r>
          </a:p>
          <a:p>
            <a:pPr algn="just"/>
            <a:r>
              <a:rPr lang="en-US" sz="1900" dirty="0"/>
              <a:t>Az integrációs és dezintegrációs folyamatok a magyar társadalomban projekt bemutatása</a:t>
            </a:r>
          </a:p>
          <a:p>
            <a:pPr algn="just"/>
            <a:r>
              <a:rPr lang="en-US" sz="1900" dirty="0"/>
              <a:t>Paksi Veronika: Work-life balance of female PhD students in engineering</a:t>
            </a:r>
          </a:p>
          <a:p>
            <a:pPr algn="just"/>
            <a:r>
              <a:rPr lang="en-US" sz="1900" dirty="0"/>
              <a:t>Gárdos Judit: Tudáslétrehozás a mai magyar szociológiában</a:t>
            </a:r>
          </a:p>
          <a:p>
            <a:pPr algn="just"/>
            <a:r>
              <a:rPr lang="en-US" sz="1900" dirty="0"/>
              <a:t>Vajda Róza: Az elismerés tétje</a:t>
            </a:r>
          </a:p>
          <a:p>
            <a:pPr algn="just"/>
            <a:r>
              <a:rPr lang="en-US" sz="1900" dirty="0"/>
              <a:t>Érdi Péter: Ranking: The reality, illusion and manipulation of objectivity</a:t>
            </a:r>
          </a:p>
          <a:p>
            <a:pPr algn="just"/>
            <a:r>
              <a:rPr lang="en-US" sz="1900" dirty="0"/>
              <a:t>Koltai–Kmetty: The diverse role of social network in the transmission of inequalities</a:t>
            </a:r>
          </a:p>
          <a:p>
            <a:pPr algn="just"/>
            <a:r>
              <a:rPr lang="en-US" sz="1900" dirty="0"/>
              <a:t>Melanie K. Smith: Exploring methodologies for measuring Cultural Ecosystem Services in the context of landscapes</a:t>
            </a:r>
          </a:p>
          <a:p>
            <a:pPr algn="just"/>
            <a:r>
              <a:rPr lang="en-US" sz="1900" dirty="0" err="1"/>
              <a:t>Zombory</a:t>
            </a:r>
            <a:r>
              <a:rPr lang="en-US" sz="1900" dirty="0"/>
              <a:t> </a:t>
            </a:r>
            <a:r>
              <a:rPr lang="en-US" sz="1900" dirty="0" err="1"/>
              <a:t>Máté</a:t>
            </a:r>
            <a:r>
              <a:rPr lang="en-US" sz="1900" dirty="0"/>
              <a:t>: The Mimetic </a:t>
            </a:r>
            <a:r>
              <a:rPr lang="en-US" sz="1800" dirty="0"/>
              <a:t>Competition of </a:t>
            </a:r>
            <a:r>
              <a:rPr lang="en-US" sz="1800" dirty="0" smtClean="0"/>
              <a:t>Victims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02200" y="109538"/>
            <a:ext cx="3594100" cy="103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Jo</a:t>
            </a:r>
            <a:r>
              <a:rPr lang="hu-HU" sz="2000" dirty="0" err="1" smtClean="0">
                <a:solidFill>
                  <a:prstClr val="black"/>
                </a:solidFill>
              </a:rPr>
              <a:t>ur-</a:t>
            </a:r>
            <a:r>
              <a:rPr lang="en-US" sz="2000" dirty="0" smtClean="0">
                <a:solidFill>
                  <a:prstClr val="black"/>
                </a:solidFill>
              </a:rPr>
              <a:t>fix</a:t>
            </a:r>
            <a:r>
              <a:rPr lang="hu-HU" sz="2000" dirty="0" smtClean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mr-IN" sz="2000" dirty="0" smtClean="0">
                <a:solidFill>
                  <a:prstClr val="black"/>
                </a:solidFill>
              </a:rPr>
              <a:t>–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</a:rPr>
              <a:t>minden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csütörtökön</a:t>
            </a:r>
            <a:r>
              <a:rPr lang="en-US" sz="2000" dirty="0" smtClean="0">
                <a:solidFill>
                  <a:prstClr val="black"/>
                </a:solidFill>
              </a:rPr>
              <a:t> 13 </a:t>
            </a:r>
            <a:r>
              <a:rPr lang="en-US" sz="2000" dirty="0" err="1" smtClean="0">
                <a:solidFill>
                  <a:prstClr val="black"/>
                </a:solidFill>
              </a:rPr>
              <a:t>órakor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gracio_laun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15900"/>
            <a:ext cx="7434985" cy="5473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5808007"/>
            <a:ext cx="8547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 kutatók merőben új szempontból tekintettek a társadalmi egyenlőtlenségekre.</a:t>
            </a: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Létrehoztak egy új egyenlőtlenség modell, amely a korábbi munkajellegre alapozott </a:t>
            </a:r>
            <a:r>
              <a:rPr lang="hu-HU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rétegző̋dés</a:t>
            </a:r>
            <a:r>
              <a:rPr lang="hu-HU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modellekkel szemben sokkal több szempontot vesz figyelembe. </a:t>
            </a:r>
          </a:p>
        </p:txBody>
      </p:sp>
    </p:spTree>
    <p:extLst>
      <p:ext uri="{BB962C8B-B14F-4D97-AF65-F5344CB8AC3E}">
        <p14:creationId xmlns:p14="http://schemas.microsoft.com/office/powerpoint/2010/main" val="27199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gymas_borit_piro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0" y="0"/>
            <a:ext cx="48361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1473200"/>
            <a:ext cx="3094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A </a:t>
            </a:r>
            <a:r>
              <a:rPr lang="en-US" sz="2000" dirty="0" err="1">
                <a:solidFill>
                  <a:prstClr val="black"/>
                </a:solidFill>
                <a:latin typeface="Calibri"/>
                <a:cs typeface="+mn-cs"/>
              </a:rPr>
              <a:t>Szociológiai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  <a:cs typeface="+mn-cs"/>
              </a:rPr>
              <a:t>Tanulmányok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latin typeface="Calibri"/>
                <a:cs typeface="+mn-cs"/>
              </a:rPr>
              <a:t>Sorozatban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21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/>
              <a:t>Az SZI online társadalomtudományi folyóirata a </a:t>
            </a:r>
            <a:r>
              <a:rPr lang="hu-HU" sz="2800" u="sng" dirty="0">
                <a:hlinkClick r:id="rId2"/>
              </a:rPr>
              <a:t>Socio.hu</a:t>
            </a:r>
            <a:r>
              <a:rPr lang="hu-HU" sz="2800" u="sng" dirty="0"/>
              <a:t> Társadalomtudományi Szemle</a:t>
            </a:r>
            <a:r>
              <a:rPr lang="hu-HU" sz="2800" dirty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20900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alapítva: 2011,</a:t>
            </a:r>
          </a:p>
          <a:p>
            <a:r>
              <a:rPr lang="hu-HU" dirty="0" smtClean="0"/>
              <a:t>nyílt </a:t>
            </a:r>
            <a:r>
              <a:rPr lang="hu-HU" dirty="0"/>
              <a:t>hozzáférésű, </a:t>
            </a:r>
            <a:endParaRPr lang="hu-HU" dirty="0" smtClean="0"/>
          </a:p>
          <a:p>
            <a:r>
              <a:rPr lang="hu-HU" dirty="0" smtClean="0"/>
              <a:t>kettős </a:t>
            </a:r>
            <a:r>
              <a:rPr lang="hu-HU" dirty="0"/>
              <a:t>anonim referensi rendszerben (double-blind peer review) lektorált, </a:t>
            </a:r>
            <a:endParaRPr lang="hu-HU" dirty="0" smtClean="0"/>
          </a:p>
          <a:p>
            <a:r>
              <a:rPr lang="hu-HU" dirty="0" smtClean="0"/>
              <a:t>4 magyar </a:t>
            </a:r>
            <a:r>
              <a:rPr lang="hu-HU" dirty="0"/>
              <a:t>és </a:t>
            </a:r>
            <a:r>
              <a:rPr lang="hu-HU" dirty="0" smtClean="0"/>
              <a:t>1 angol </a:t>
            </a:r>
            <a:r>
              <a:rPr lang="hu-HU" dirty="0"/>
              <a:t>nyelvű </a:t>
            </a:r>
            <a:r>
              <a:rPr lang="hu-HU" dirty="0" smtClean="0"/>
              <a:t>szám évente, </a:t>
            </a:r>
          </a:p>
          <a:p>
            <a:r>
              <a:rPr lang="en-US" dirty="0"/>
              <a:t>s</a:t>
            </a:r>
            <a:r>
              <a:rPr lang="hu-HU" dirty="0" smtClean="0"/>
              <a:t>zerkesztők: az </a:t>
            </a:r>
            <a:r>
              <a:rPr lang="hu-HU" dirty="0"/>
              <a:t>SZI </a:t>
            </a:r>
            <a:r>
              <a:rPr lang="hu-HU" dirty="0" smtClean="0"/>
              <a:t>kutatói.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Content Placeholder 5" descr="socio.hu.jpe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/>
        </p:blipFill>
        <p:spPr>
          <a:xfrm>
            <a:off x="5220426" y="1239717"/>
            <a:ext cx="2932974" cy="2680099"/>
          </a:xfrm>
        </p:spPr>
      </p:pic>
      <p:pic>
        <p:nvPicPr>
          <p:cNvPr id="4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92339"/>
            <a:ext cx="2583180" cy="640080"/>
          </a:xfrm>
          <a:prstGeom prst="rect">
            <a:avLst/>
          </a:prstGeom>
        </p:spPr>
      </p:pic>
      <p:pic>
        <p:nvPicPr>
          <p:cNvPr id="5" name="Picture 4" descr="web_spa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4" y="3733800"/>
            <a:ext cx="3883426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5388" y="391981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A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 weblapon a látogatások száma és a megtekintés évről évre emelkedik: </a:t>
            </a: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a kezdeti 3.300-ról mára már a 10.000-t közelíti.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Mindez a megjelenő kéziratok emelkedő minőségének, az alapos szerkesztési munkának, továbbá a sikeres pályázati tevékenységnek köszönhető. 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" name="Cím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  <a:ln/>
        </p:spPr>
        <p:txBody>
          <a:bodyPr/>
          <a:lstStyle/>
          <a:p>
            <a:r>
              <a:rPr lang="hu-HU" altLang="hu-HU" sz="3200" b="1"/>
              <a:t>Disszemináció és népszerűsítés</a:t>
            </a:r>
          </a:p>
        </p:txBody>
      </p:sp>
      <p:sp>
        <p:nvSpPr>
          <p:cNvPr id="8244" name="Tartalom helye 2"/>
          <p:cNvSpPr>
            <a:spLocks noGrp="1" noChangeArrowheads="1"/>
          </p:cNvSpPr>
          <p:nvPr>
            <p:ph idx="4294967295"/>
          </p:nvPr>
        </p:nvSpPr>
        <p:spPr>
          <a:xfrm>
            <a:off x="457200" y="981075"/>
            <a:ext cx="8229600" cy="4895850"/>
          </a:xfrm>
          <a:ln/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u-HU" altLang="hu-HU" sz="2200" b="1"/>
              <a:t>Folyóiratok: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Acta Juridica Hungarica </a:t>
            </a:r>
            <a:r>
              <a:rPr lang="hu-HU" altLang="hu-HU" sz="2200"/>
              <a:t>(1959-től)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Állam- és Jogtudomány </a:t>
            </a:r>
            <a:r>
              <a:rPr lang="hu-HU" altLang="hu-HU" sz="2200"/>
              <a:t>(1959-től)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MTA Law Working Papers </a:t>
            </a:r>
            <a:r>
              <a:rPr lang="hu-HU" altLang="hu-HU" sz="2200"/>
              <a:t>(2014-től)</a:t>
            </a:r>
          </a:p>
          <a:p>
            <a:pPr marL="0" indent="0">
              <a:buFont typeface="Arial" charset="0"/>
              <a:buNone/>
            </a:pPr>
            <a:r>
              <a:rPr lang="hu-HU" altLang="hu-HU" sz="2200" b="1"/>
              <a:t>Saját kiadású könyvek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A magyar jogrendszer állapota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A jogtudomány helye, szerepe és haszna</a:t>
            </a:r>
          </a:p>
          <a:p>
            <a:pPr lvl="1">
              <a:buFont typeface="Arial" charset="0"/>
              <a:buChar char="•"/>
            </a:pPr>
            <a:r>
              <a:rPr lang="hu-HU" altLang="hu-HU" sz="2200" i="1"/>
              <a:t>A negyedik magyar büntetőkódex régi és újabb kérdései</a:t>
            </a:r>
          </a:p>
          <a:p>
            <a:pPr marL="0" indent="0">
              <a:buFont typeface="Arial" charset="0"/>
              <a:buNone/>
            </a:pPr>
            <a:r>
              <a:rPr lang="hu-HU" altLang="hu-HU" sz="2200" b="1"/>
              <a:t>XXI. századi kommunikációs felületek</a:t>
            </a:r>
          </a:p>
          <a:p>
            <a:pPr lvl="1">
              <a:buFont typeface="Arial" charset="0"/>
              <a:buChar char="•"/>
            </a:pPr>
            <a:r>
              <a:rPr lang="hu-HU" altLang="hu-HU" sz="2200"/>
              <a:t>JTI-blog</a:t>
            </a:r>
          </a:p>
          <a:p>
            <a:pPr lvl="1">
              <a:buFont typeface="Arial" charset="0"/>
              <a:buChar char="•"/>
            </a:pPr>
            <a:r>
              <a:rPr lang="hu-HU" altLang="hu-HU" sz="2200"/>
              <a:t>Facebook-jelenlét (kb. 1000 követővel)</a:t>
            </a:r>
          </a:p>
          <a:p>
            <a:pPr lvl="1">
              <a:buFont typeface="Arial" charset="0"/>
              <a:buChar char="•"/>
            </a:pPr>
            <a:r>
              <a:rPr lang="hu-HU" altLang="hu-HU" sz="2200"/>
              <a:t>Jogtudományi Hírlevél</a:t>
            </a:r>
          </a:p>
          <a:p>
            <a:pPr lvl="1">
              <a:buFont typeface="Arial" charset="0"/>
              <a:buChar char="•"/>
            </a:pPr>
            <a:r>
              <a:rPr lang="hu-HU" altLang="hu-HU" sz="2200"/>
              <a:t>YouTube-csatorna az intézeti rendezvényeken készült felvételekkel (eddig összesen közel 35 ezer megtekintés)</a:t>
            </a:r>
          </a:p>
          <a:p>
            <a:pPr lvl="1">
              <a:buFont typeface="Arial" charset="0"/>
              <a:buChar char="•"/>
            </a:pPr>
            <a:endParaRPr lang="hu-HU" altLang="hu-HU" sz="2200"/>
          </a:p>
          <a:p>
            <a:pPr lvl="1"/>
            <a:endParaRPr lang="hu-HU" altLang="hu-HU" sz="1600"/>
          </a:p>
          <a:p>
            <a:pPr lvl="1"/>
            <a:endParaRPr lang="hu-HU" altLang="hu-HU" sz="1600"/>
          </a:p>
        </p:txBody>
      </p:sp>
      <p:sp>
        <p:nvSpPr>
          <p:cNvPr id="8245" name="Szövegdoboz 4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2017.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  <a:p>
            <a:pPr algn="ctr" eaLnBrk="1" hangingPunct="1"/>
            <a:endParaRPr lang="hu-HU" altLang="hu-HU" smtClean="0">
              <a:solidFill>
                <a:srgbClr val="000000"/>
              </a:solidFill>
            </a:endParaRPr>
          </a:p>
        </p:txBody>
      </p:sp>
      <p:pic>
        <p:nvPicPr>
          <p:cNvPr id="8246" name="Kép 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878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3467100"/>
            <a:ext cx="7620000" cy="2659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TEREPJÁRÓK: A </a:t>
            </a:r>
            <a:r>
              <a:rPr lang="en-US" dirty="0" err="1" smtClean="0"/>
              <a:t>megismerés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dokumentáció</a:t>
            </a:r>
            <a:r>
              <a:rPr lang="en-US" dirty="0" smtClean="0"/>
              <a:t> </a:t>
            </a:r>
            <a:r>
              <a:rPr lang="en-US" dirty="0" err="1" smtClean="0"/>
              <a:t>dilemmái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Minden, </a:t>
            </a:r>
            <a:r>
              <a:rPr lang="en-US" dirty="0" err="1" smtClean="0"/>
              <a:t>amit</a:t>
            </a:r>
            <a:r>
              <a:rPr lang="en-US" dirty="0" smtClean="0"/>
              <a:t> </a:t>
            </a:r>
            <a:r>
              <a:rPr lang="en-US" dirty="0" err="1" smtClean="0"/>
              <a:t>tudni</a:t>
            </a:r>
            <a:r>
              <a:rPr lang="en-US" dirty="0" smtClean="0"/>
              <a:t> </a:t>
            </a:r>
            <a:r>
              <a:rPr lang="en-US" dirty="0" err="1" smtClean="0"/>
              <a:t>akartál</a:t>
            </a:r>
            <a:r>
              <a:rPr lang="en-US" dirty="0" smtClean="0"/>
              <a:t> a </a:t>
            </a:r>
            <a:r>
              <a:rPr lang="en-US" dirty="0" err="1" smtClean="0"/>
              <a:t>logisztikus</a:t>
            </a:r>
            <a:r>
              <a:rPr lang="en-US" dirty="0" smtClean="0"/>
              <a:t> </a:t>
            </a:r>
            <a:r>
              <a:rPr lang="en-US" dirty="0" err="1" smtClean="0"/>
              <a:t>regresszióról</a:t>
            </a:r>
            <a:r>
              <a:rPr lang="en-US" dirty="0" smtClean="0"/>
              <a:t>, de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merted</a:t>
            </a:r>
            <a:r>
              <a:rPr lang="en-US" dirty="0" smtClean="0"/>
              <a:t> </a:t>
            </a:r>
            <a:r>
              <a:rPr lang="en-US" dirty="0" err="1" smtClean="0"/>
              <a:t>megkérdezni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modszeresen_web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-547"/>
          <a:stretch/>
        </p:blipFill>
        <p:spPr>
          <a:xfrm>
            <a:off x="901700" y="97912"/>
            <a:ext cx="7620000" cy="2871121"/>
          </a:xfrm>
        </p:spPr>
      </p:pic>
    </p:spTree>
    <p:extLst>
      <p:ext uri="{BB962C8B-B14F-4D97-AF65-F5344CB8AC3E}">
        <p14:creationId xmlns:p14="http://schemas.microsoft.com/office/powerpoint/2010/main" val="487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zegenyseg_poster_a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8300"/>
            <a:ext cx="4408446" cy="6235700"/>
          </a:xfrm>
          <a:prstGeom prst="rect">
            <a:avLst/>
          </a:prstGeom>
        </p:spPr>
      </p:pic>
      <p:pic>
        <p:nvPicPr>
          <p:cNvPr id="6" name="Picture 5" descr="gyerek_poster_a3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98" y="165100"/>
            <a:ext cx="4552102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ices10_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3268155"/>
          </a:xfrm>
          <a:prstGeom prst="rect">
            <a:avLst/>
          </a:prstGeom>
        </p:spPr>
      </p:pic>
      <p:pic>
        <p:nvPicPr>
          <p:cNvPr id="4" name="Picture 3" descr="bators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385589"/>
            <a:ext cx="5232400" cy="3472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85589"/>
            <a:ext cx="391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Karrierstratégiák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és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család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tudományos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pályán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Roma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médiakép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1988-2015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Institutional Reforms in Ageing Societies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Cultural heritage and local development workshop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9124" y="767834"/>
            <a:ext cx="1448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Konferenciák</a:t>
            </a: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Kutatók éjszakája az MTA TK Szociológiai Intézetében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18:30 – </a:t>
            </a:r>
            <a:r>
              <a:rPr lang="en-US" sz="2000" dirty="0" smtClean="0"/>
              <a:t>19:00</a:t>
            </a:r>
            <a:r>
              <a:rPr lang="hu-HU" sz="2000" dirty="0" smtClean="0"/>
              <a:t> </a:t>
            </a:r>
            <a:r>
              <a:rPr lang="en-US" sz="2000" dirty="0" smtClean="0"/>
              <a:t>Nobel</a:t>
            </a:r>
            <a:r>
              <a:rPr lang="en-US" sz="2000" dirty="0"/>
              <a:t>, Oscar, Kossuth és a </a:t>
            </a:r>
            <a:r>
              <a:rPr lang="en-US" sz="2000" dirty="0" err="1"/>
              <a:t>többiek</a:t>
            </a:r>
            <a:r>
              <a:rPr lang="en-US" sz="2000" dirty="0"/>
              <a:t> </a:t>
            </a:r>
            <a:r>
              <a:rPr lang="en-US" sz="2000" dirty="0" smtClean="0"/>
              <a:t>–</a:t>
            </a:r>
            <a:r>
              <a:rPr lang="hu-HU" sz="2000" dirty="0" smtClean="0"/>
              <a:t> </a:t>
            </a:r>
            <a:r>
              <a:rPr lang="en-US" sz="2000" dirty="0" err="1" smtClean="0"/>
              <a:t>avagy</a:t>
            </a:r>
            <a:r>
              <a:rPr lang="en-US" sz="2000" dirty="0" smtClean="0"/>
              <a:t> </a:t>
            </a:r>
            <a:r>
              <a:rPr lang="en-US" sz="2000" dirty="0"/>
              <a:t>hogyan születik a </a:t>
            </a:r>
            <a:r>
              <a:rPr lang="en-US" sz="2000" dirty="0" err="1"/>
              <a:t>kulturális</a:t>
            </a:r>
            <a:r>
              <a:rPr lang="en-US" sz="2000" dirty="0"/>
              <a:t> </a:t>
            </a:r>
            <a:r>
              <a:rPr lang="en-US" sz="2000" dirty="0" err="1" smtClean="0"/>
              <a:t>tekintély</a:t>
            </a:r>
            <a:r>
              <a:rPr lang="hu-HU" sz="2000" dirty="0" smtClean="0"/>
              <a:t>,  </a:t>
            </a:r>
            <a:r>
              <a:rPr lang="en-US" sz="2000" dirty="0" err="1" smtClean="0"/>
              <a:t>Kristóf</a:t>
            </a:r>
            <a:r>
              <a:rPr lang="en-US" sz="2000" dirty="0" smtClean="0"/>
              <a:t> </a:t>
            </a:r>
            <a:r>
              <a:rPr lang="en-US" sz="2000" dirty="0"/>
              <a:t>Luca </a:t>
            </a:r>
            <a:r>
              <a:rPr lang="en-US" sz="2000" dirty="0" err="1"/>
              <a:t>előadása</a:t>
            </a:r>
            <a:endParaRPr lang="en-US" sz="2000" dirty="0"/>
          </a:p>
          <a:p>
            <a:r>
              <a:rPr lang="en-US" sz="2000" dirty="0"/>
              <a:t>19:00 - </a:t>
            </a:r>
            <a:r>
              <a:rPr lang="en-US" sz="2000" dirty="0" smtClean="0"/>
              <a:t>20:00</a:t>
            </a:r>
            <a:r>
              <a:rPr lang="hu-HU" sz="2000" dirty="0" smtClean="0"/>
              <a:t> </a:t>
            </a:r>
            <a:r>
              <a:rPr lang="en-US" sz="2000" dirty="0" smtClean="0"/>
              <a:t>Ki </a:t>
            </a:r>
            <a:r>
              <a:rPr lang="en-US" sz="2000" dirty="0"/>
              <a:t>nevet a rendszer </a:t>
            </a:r>
            <a:r>
              <a:rPr lang="en-US" sz="2000" dirty="0" err="1"/>
              <a:t>végén</a:t>
            </a:r>
            <a:r>
              <a:rPr lang="en-US" sz="2000" dirty="0" smtClean="0"/>
              <a:t>:</a:t>
            </a:r>
            <a:r>
              <a:rPr lang="hu-HU" sz="2000" dirty="0" smtClean="0"/>
              <a:t> </a:t>
            </a:r>
            <a:r>
              <a:rPr lang="en-US" sz="2000" dirty="0" smtClean="0"/>
              <a:t>COURAGE </a:t>
            </a:r>
            <a:r>
              <a:rPr lang="en-US" sz="2000" dirty="0"/>
              <a:t>- Kulturális ellenállás és ellenkultúra a </a:t>
            </a:r>
            <a:r>
              <a:rPr lang="en-US" sz="2000" dirty="0" err="1" smtClean="0"/>
              <a:t>szocializmusban</a:t>
            </a:r>
            <a:r>
              <a:rPr lang="hu-HU" sz="2000" dirty="0" smtClean="0"/>
              <a:t>, </a:t>
            </a:r>
            <a:r>
              <a:rPr lang="en-US" sz="2000" dirty="0" err="1" smtClean="0"/>
              <a:t>Kovács</a:t>
            </a:r>
            <a:r>
              <a:rPr lang="en-US" sz="2000" dirty="0" smtClean="0"/>
              <a:t> </a:t>
            </a:r>
            <a:r>
              <a:rPr lang="en-US" sz="2000" dirty="0" err="1"/>
              <a:t>Éva</a:t>
            </a:r>
            <a:r>
              <a:rPr lang="en-US" sz="2000" dirty="0"/>
              <a:t>, </a:t>
            </a:r>
            <a:r>
              <a:rPr lang="en-US" sz="2000" dirty="0" err="1"/>
              <a:t>Csurgó</a:t>
            </a:r>
            <a:r>
              <a:rPr lang="en-US" sz="2000" dirty="0"/>
              <a:t> </a:t>
            </a:r>
            <a:r>
              <a:rPr lang="en-US" sz="2000" dirty="0" err="1"/>
              <a:t>Bernadett</a:t>
            </a:r>
            <a:r>
              <a:rPr lang="en-US" sz="2000" dirty="0"/>
              <a:t>, </a:t>
            </a:r>
            <a:r>
              <a:rPr lang="en-US" sz="2000" dirty="0" err="1"/>
              <a:t>Gárdos</a:t>
            </a:r>
            <a:r>
              <a:rPr lang="en-US" sz="2000" dirty="0"/>
              <a:t> </a:t>
            </a:r>
            <a:r>
              <a:rPr lang="en-US" sz="2000" dirty="0" err="1"/>
              <a:t>Judit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Kerényi</a:t>
            </a:r>
            <a:r>
              <a:rPr lang="en-US" sz="2000" dirty="0"/>
              <a:t> </a:t>
            </a:r>
            <a:r>
              <a:rPr lang="en-US" sz="2000" dirty="0" err="1"/>
              <a:t>Szabina</a:t>
            </a:r>
            <a:r>
              <a:rPr lang="en-US" sz="2000" dirty="0"/>
              <a:t> </a:t>
            </a:r>
            <a:r>
              <a:rPr lang="en-US" sz="2000" dirty="0" err="1"/>
              <a:t>előadása</a:t>
            </a:r>
            <a:r>
              <a:rPr lang="en-US" sz="2000" dirty="0"/>
              <a:t> - </a:t>
            </a:r>
            <a:r>
              <a:rPr lang="en-US" sz="2000" dirty="0" err="1"/>
              <a:t>interaktív</a:t>
            </a:r>
            <a:r>
              <a:rPr lang="en-US" sz="2000" dirty="0"/>
              <a:t> </a:t>
            </a:r>
            <a:r>
              <a:rPr lang="en-US" sz="2000" dirty="0" err="1"/>
              <a:t>játék</a:t>
            </a:r>
            <a:endParaRPr lang="en-US" sz="2000" dirty="0"/>
          </a:p>
          <a:p>
            <a:r>
              <a:rPr lang="en-US" sz="2000" dirty="0"/>
              <a:t>20:00 - </a:t>
            </a:r>
            <a:r>
              <a:rPr lang="en-US" sz="2000" dirty="0" smtClean="0"/>
              <a:t>20:30</a:t>
            </a:r>
            <a:r>
              <a:rPr lang="hu-HU" sz="2000" dirty="0" smtClean="0"/>
              <a:t> </a:t>
            </a:r>
            <a:r>
              <a:rPr lang="en-US" sz="2000" dirty="0" err="1" smtClean="0"/>
              <a:t>Fitymaember</a:t>
            </a:r>
            <a:r>
              <a:rPr lang="en-US" sz="2000" dirty="0" smtClean="0"/>
              <a:t> </a:t>
            </a:r>
            <a:r>
              <a:rPr lang="en-US" sz="2000" dirty="0"/>
              <a:t>keresztes </a:t>
            </a:r>
            <a:r>
              <a:rPr lang="en-US" sz="2000" dirty="0" err="1"/>
              <a:t>hadjárata</a:t>
            </a:r>
            <a:r>
              <a:rPr lang="en-US" sz="2000" dirty="0" smtClean="0"/>
              <a:t>,</a:t>
            </a:r>
            <a:r>
              <a:rPr lang="hu-HU" sz="2000" dirty="0" smtClean="0"/>
              <a:t> </a:t>
            </a:r>
            <a:r>
              <a:rPr lang="en-US" sz="2000" dirty="0" err="1" smtClean="0"/>
              <a:t>avagy</a:t>
            </a:r>
            <a:r>
              <a:rPr lang="en-US" sz="2000" dirty="0" smtClean="0"/>
              <a:t> </a:t>
            </a:r>
            <a:r>
              <a:rPr lang="en-US" sz="2000" dirty="0"/>
              <a:t>az összeesküvés-elmélet mint </a:t>
            </a:r>
            <a:r>
              <a:rPr lang="en-US" sz="2000" dirty="0" err="1" smtClean="0"/>
              <a:t>antiszociológia</a:t>
            </a:r>
            <a:r>
              <a:rPr lang="hu-HU" sz="2000" dirty="0" smtClean="0"/>
              <a:t>, </a:t>
            </a:r>
            <a:r>
              <a:rPr lang="en-US" sz="2000" dirty="0" err="1" smtClean="0"/>
              <a:t>Dupcsik</a:t>
            </a:r>
            <a:r>
              <a:rPr lang="en-US" sz="2000" dirty="0" smtClean="0"/>
              <a:t> </a:t>
            </a:r>
            <a:r>
              <a:rPr lang="en-US" sz="2000" dirty="0" err="1"/>
              <a:t>Csaba</a:t>
            </a:r>
            <a:r>
              <a:rPr lang="en-US" sz="2000" dirty="0"/>
              <a:t> </a:t>
            </a:r>
            <a:r>
              <a:rPr lang="en-US" sz="2000" dirty="0" err="1"/>
              <a:t>előadása</a:t>
            </a:r>
            <a:endParaRPr lang="en-US" sz="2000" dirty="0"/>
          </a:p>
          <a:p>
            <a:r>
              <a:rPr lang="en-US" sz="2000" dirty="0"/>
              <a:t>20:40 - </a:t>
            </a:r>
            <a:r>
              <a:rPr lang="en-US" sz="2000" dirty="0" smtClean="0"/>
              <a:t>21:10</a:t>
            </a:r>
            <a:r>
              <a:rPr lang="hu-HU" sz="2000" dirty="0" smtClean="0"/>
              <a:t> </a:t>
            </a:r>
            <a:r>
              <a:rPr lang="en-US" sz="2000" dirty="0" err="1" smtClean="0"/>
              <a:t>Segítség</a:t>
            </a:r>
            <a:r>
              <a:rPr lang="en-US" sz="2000" dirty="0" smtClean="0"/>
              <a:t>!</a:t>
            </a:r>
            <a:r>
              <a:rPr lang="hu-HU" sz="2000" dirty="0" smtClean="0"/>
              <a:t> </a:t>
            </a:r>
            <a:r>
              <a:rPr lang="en-US" sz="2000" dirty="0" err="1" smtClean="0"/>
              <a:t>Régen</a:t>
            </a:r>
            <a:r>
              <a:rPr lang="en-US" sz="2000" dirty="0" smtClean="0"/>
              <a:t> </a:t>
            </a:r>
            <a:r>
              <a:rPr lang="en-US" sz="2000" dirty="0"/>
              <a:t>minden sokkal jobb volt</a:t>
            </a:r>
            <a:r>
              <a:rPr lang="en-US" sz="2000" dirty="0" smtClean="0"/>
              <a:t>?</a:t>
            </a:r>
            <a:r>
              <a:rPr lang="hu-HU" sz="2000" dirty="0" smtClean="0"/>
              <a:t> </a:t>
            </a:r>
            <a:r>
              <a:rPr lang="en-US" sz="2000" dirty="0" err="1" smtClean="0"/>
              <a:t>Sztereotípiák</a:t>
            </a:r>
            <a:r>
              <a:rPr lang="en-US" sz="2000" dirty="0" smtClean="0"/>
              <a:t> </a:t>
            </a:r>
            <a:r>
              <a:rPr lang="en-US" sz="2000" dirty="0"/>
              <a:t>és tények a 20. század </a:t>
            </a:r>
            <a:r>
              <a:rPr lang="en-US" sz="2000" dirty="0" err="1"/>
              <a:t>eleji</a:t>
            </a:r>
            <a:r>
              <a:rPr lang="en-US" sz="2000" dirty="0"/>
              <a:t> </a:t>
            </a:r>
            <a:r>
              <a:rPr lang="en-US" sz="2000" dirty="0" err="1" smtClean="0"/>
              <a:t>családformákról</a:t>
            </a:r>
            <a:r>
              <a:rPr lang="hu-HU" sz="2000" dirty="0" smtClean="0"/>
              <a:t>, </a:t>
            </a:r>
            <a:r>
              <a:rPr lang="en-US" sz="2000" dirty="0" err="1" smtClean="0"/>
              <a:t>Tóth</a:t>
            </a:r>
            <a:r>
              <a:rPr lang="en-US" sz="2000" dirty="0" smtClean="0"/>
              <a:t> </a:t>
            </a:r>
            <a:r>
              <a:rPr lang="en-US" sz="2000" dirty="0"/>
              <a:t>Olga </a:t>
            </a:r>
            <a:r>
              <a:rPr lang="en-US" sz="2000" dirty="0" err="1"/>
              <a:t>előadása</a:t>
            </a:r>
            <a:endParaRPr lang="en-US" sz="2000" dirty="0"/>
          </a:p>
          <a:p>
            <a:r>
              <a:rPr lang="en-US" sz="2000" dirty="0"/>
              <a:t>21:10 - </a:t>
            </a:r>
            <a:r>
              <a:rPr lang="en-US" sz="2000" dirty="0" smtClean="0"/>
              <a:t>21:40</a:t>
            </a:r>
            <a:r>
              <a:rPr lang="hu-HU" sz="2000" dirty="0" smtClean="0"/>
              <a:t> </a:t>
            </a:r>
            <a:r>
              <a:rPr lang="en-US" sz="2000" dirty="0" smtClean="0"/>
              <a:t>Be- </a:t>
            </a:r>
            <a:r>
              <a:rPr lang="en-US" sz="2000" dirty="0"/>
              <a:t>vagy kikapcsoljuk a </a:t>
            </a:r>
            <a:r>
              <a:rPr lang="en-US" sz="2000" dirty="0" err="1"/>
              <a:t>klímát</a:t>
            </a:r>
            <a:r>
              <a:rPr lang="en-US" sz="2000" dirty="0" smtClean="0"/>
              <a:t>?</a:t>
            </a:r>
            <a:r>
              <a:rPr lang="hu-HU" sz="2000" dirty="0" smtClean="0"/>
              <a:t> </a:t>
            </a:r>
            <a:r>
              <a:rPr lang="en-US" sz="2000" dirty="0" err="1" smtClean="0"/>
              <a:t>Ferencz</a:t>
            </a:r>
            <a:r>
              <a:rPr lang="en-US" sz="2000" dirty="0" smtClean="0"/>
              <a:t> </a:t>
            </a:r>
            <a:r>
              <a:rPr lang="en-US" sz="2000" dirty="0" err="1"/>
              <a:t>Zoltán</a:t>
            </a:r>
            <a:r>
              <a:rPr lang="en-US" sz="2000" dirty="0"/>
              <a:t> </a:t>
            </a:r>
            <a:r>
              <a:rPr lang="en-US" sz="2000" dirty="0" err="1"/>
              <a:t>előadása</a:t>
            </a:r>
            <a:endParaRPr lang="en-US" sz="2000" dirty="0"/>
          </a:p>
          <a:p>
            <a:r>
              <a:rPr lang="en-US" sz="2000" dirty="0"/>
              <a:t>21:50 - </a:t>
            </a:r>
            <a:r>
              <a:rPr lang="en-US" sz="2000" dirty="0" smtClean="0"/>
              <a:t>22:20</a:t>
            </a:r>
            <a:r>
              <a:rPr lang="hu-HU" sz="2000" dirty="0" smtClean="0"/>
              <a:t> </a:t>
            </a:r>
            <a:r>
              <a:rPr lang="en-US" sz="2000" dirty="0" err="1" smtClean="0"/>
              <a:t>Pedagógusok</a:t>
            </a:r>
            <a:r>
              <a:rPr lang="en-US" sz="2000" dirty="0" smtClean="0"/>
              <a:t> </a:t>
            </a:r>
            <a:r>
              <a:rPr lang="en-US" sz="2000" dirty="0"/>
              <a:t>új infokommunikációs technológiák használatával kapcsolatos tapasztalatai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 smtClean="0"/>
              <a:t>vélekedései</a:t>
            </a:r>
            <a:r>
              <a:rPr lang="hu-HU" sz="2000" dirty="0" smtClean="0"/>
              <a:t>, </a:t>
            </a:r>
            <a:r>
              <a:rPr lang="en-US" sz="2000" dirty="0" smtClean="0"/>
              <a:t>Schmidt </a:t>
            </a:r>
            <a:r>
              <a:rPr lang="en-US" sz="2000" dirty="0"/>
              <a:t>Andrea </a:t>
            </a:r>
            <a:r>
              <a:rPr lang="en-US" sz="2000" dirty="0" err="1"/>
              <a:t>előadása</a:t>
            </a:r>
            <a:endParaRPr lang="en-US" sz="2000" dirty="0"/>
          </a:p>
          <a:p>
            <a:r>
              <a:rPr lang="en-US" sz="2000" dirty="0"/>
              <a:t>22:20 - </a:t>
            </a:r>
            <a:r>
              <a:rPr lang="en-US" sz="2000" dirty="0" smtClean="0"/>
              <a:t>22:50</a:t>
            </a:r>
            <a:r>
              <a:rPr lang="hu-HU" sz="2000" dirty="0" smtClean="0"/>
              <a:t> </a:t>
            </a:r>
            <a:r>
              <a:rPr lang="en-US" sz="2000" dirty="0" err="1" smtClean="0"/>
              <a:t>Okos</a:t>
            </a:r>
            <a:r>
              <a:rPr lang="en-US" sz="2000" dirty="0" smtClean="0"/>
              <a:t> </a:t>
            </a:r>
            <a:r>
              <a:rPr lang="en-US" sz="2000" dirty="0"/>
              <a:t>városok – </a:t>
            </a:r>
            <a:r>
              <a:rPr lang="en-US" sz="2000" dirty="0" err="1"/>
              <a:t>társadalomtudományi</a:t>
            </a:r>
            <a:r>
              <a:rPr lang="en-US" sz="2000" dirty="0"/>
              <a:t> </a:t>
            </a:r>
            <a:r>
              <a:rPr lang="en-US" sz="2000" dirty="0" err="1" smtClean="0"/>
              <a:t>szemmel</a:t>
            </a:r>
            <a:r>
              <a:rPr lang="hu-HU" sz="2000" dirty="0" smtClean="0"/>
              <a:t>, </a:t>
            </a:r>
            <a:r>
              <a:rPr lang="en-US" sz="2000" dirty="0" err="1" smtClean="0"/>
              <a:t>Kőszeghy</a:t>
            </a:r>
            <a:r>
              <a:rPr lang="en-US" sz="2000" dirty="0" smtClean="0"/>
              <a:t> </a:t>
            </a:r>
            <a:r>
              <a:rPr lang="en-US" sz="2000" dirty="0"/>
              <a:t>Lea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Baji</a:t>
            </a:r>
            <a:r>
              <a:rPr lang="en-US" sz="2000" dirty="0"/>
              <a:t> </a:t>
            </a:r>
            <a:r>
              <a:rPr lang="en-US" sz="2000" dirty="0" err="1"/>
              <a:t>Péter</a:t>
            </a:r>
            <a:r>
              <a:rPr lang="en-US" sz="2000" dirty="0"/>
              <a:t> </a:t>
            </a:r>
            <a:r>
              <a:rPr lang="en-US" sz="2000" dirty="0" err="1" smtClean="0"/>
              <a:t>előadása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76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420036"/>
            <a:ext cx="281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Isten hozott a Vágóhídon!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Séta az MTA Humán Tudományok Kutatóháza környékén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Reményvasút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Trencsényi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Klára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dokumentumfilmje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Love on delivery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Sine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Plambech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filmje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(2007)</a:t>
            </a:r>
          </a:p>
        </p:txBody>
      </p:sp>
      <p:sp>
        <p:nvSpPr>
          <p:cNvPr id="6" name="Rectangle 5"/>
          <p:cNvSpPr/>
          <p:nvPr/>
        </p:nvSpPr>
        <p:spPr>
          <a:xfrm>
            <a:off x="-88900" y="6126163"/>
            <a:ext cx="923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Minden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hónapban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egyszer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kedden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, 17 </a:t>
            </a:r>
            <a:r>
              <a:rPr lang="en-US" b="1" dirty="0" err="1">
                <a:solidFill>
                  <a:prstClr val="black"/>
                </a:solidFill>
                <a:latin typeface="Calibri"/>
                <a:cs typeface="+mn-cs"/>
              </a:rPr>
              <a:t>órakor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 a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Kazimir Bisztróban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(Budapest VII. Kazinczy utca 34.)</a:t>
            </a:r>
          </a:p>
        </p:txBody>
      </p:sp>
      <p:pic>
        <p:nvPicPr>
          <p:cNvPr id="14" name="Content Placeholder 13" descr="remenyvasut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18094"/>
          <a:stretch/>
        </p:blipFill>
        <p:spPr>
          <a:xfrm>
            <a:off x="4112306" y="3283656"/>
            <a:ext cx="4777694" cy="2552700"/>
          </a:xfrm>
        </p:spPr>
      </p:pic>
      <p:pic>
        <p:nvPicPr>
          <p:cNvPr id="13" name="Content Placeholder 3" descr="szociobisztro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r="154"/>
          <a:stretch/>
        </p:blipFill>
        <p:spPr>
          <a:xfrm>
            <a:off x="3035299" y="754761"/>
            <a:ext cx="6108701" cy="2247813"/>
          </a:xfrm>
        </p:spPr>
      </p:pic>
    </p:spTree>
    <p:extLst>
      <p:ext uri="{BB962C8B-B14F-4D97-AF65-F5344CB8AC3E}">
        <p14:creationId xmlns:p14="http://schemas.microsoft.com/office/powerpoint/2010/main" val="37135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sab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9380"/>
            <a:ext cx="3102269" cy="407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74638"/>
            <a:ext cx="7493000" cy="4111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Sajtómegjelenés</a:t>
            </a:r>
            <a:endParaRPr lang="en-US" dirty="0"/>
          </a:p>
        </p:txBody>
      </p:sp>
      <p:pic>
        <p:nvPicPr>
          <p:cNvPr id="5" name="Content Placeholder 4" descr="imre.jpe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39"/>
          <a:stretch/>
        </p:blipFill>
        <p:spPr>
          <a:xfrm>
            <a:off x="0" y="4439504"/>
            <a:ext cx="6032500" cy="2417980"/>
          </a:xfrm>
        </p:spPr>
      </p:pic>
      <p:pic>
        <p:nvPicPr>
          <p:cNvPr id="6" name="Picture 5" descr="zork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49" y="1993900"/>
            <a:ext cx="4217551" cy="4064000"/>
          </a:xfrm>
          <a:prstGeom prst="rect">
            <a:avLst/>
          </a:prstGeom>
        </p:spPr>
      </p:pic>
      <p:pic>
        <p:nvPicPr>
          <p:cNvPr id="9" name="Picture 8" descr="szegenyseg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1101112"/>
            <a:ext cx="3009900" cy="33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kdk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26" b="-2226"/>
          <a:stretch/>
        </p:blipFill>
        <p:spPr>
          <a:xfrm>
            <a:off x="712787" y="1041400"/>
            <a:ext cx="7705725" cy="5874426"/>
          </a:xfrm>
        </p:spPr>
      </p:pic>
      <p:sp>
        <p:nvSpPr>
          <p:cNvPr id="8" name="Rectangle 7"/>
          <p:cNvSpPr/>
          <p:nvPr/>
        </p:nvSpPr>
        <p:spPr>
          <a:xfrm>
            <a:off x="584200" y="118239"/>
            <a:ext cx="7962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2013-ban belső kezdeményezésre Kovács Éva vezetésével alakult meg az ország első minősített adatrepozitóriuma, a Kutatási Dokumentációs Központ (KDK), mely amellett, hogy a Társadalomtudományi Kutatóközpontban keletkező adatokat archiválja és teszi elérhetővé további kutatások számára, a magyarországi társadalomtudományok egyik elsődleges repozitóriumává kíván válni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szhangja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>
            <a:fillRect/>
          </a:stretch>
        </p:blipFill>
        <p:spPr>
          <a:xfrm>
            <a:off x="457200" y="825500"/>
            <a:ext cx="8229600" cy="5300663"/>
          </a:xfrm>
        </p:spPr>
      </p:pic>
    </p:spTree>
    <p:extLst>
      <p:ext uri="{BB962C8B-B14F-4D97-AF65-F5344CB8AC3E}">
        <p14:creationId xmlns:p14="http://schemas.microsoft.com/office/powerpoint/2010/main" val="3929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55576" y="620688"/>
            <a:ext cx="7776864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600" b="1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Gárdos Judit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3600" b="1" i="1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9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MTA TK Fórum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2900" i="1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5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2017. november 16.</a:t>
            </a:r>
            <a:r>
              <a:rPr lang="en-US" sz="2500" i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u-HU" sz="2500" i="1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560"/>
            <a:ext cx="91440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36" y="6173296"/>
            <a:ext cx="2583180" cy="64008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112568"/>
          </a:xfrm>
        </p:spPr>
        <p:txBody>
          <a:bodyPr>
            <a:normAutofit/>
          </a:bodyPr>
          <a:lstStyle/>
          <a:p>
            <a:r>
              <a:rPr lang="hu-HU" dirty="0" smtClean="0"/>
              <a:t>Kortárs szociológiai tudáslétrehozás gyakorlatainak tudományelméleti, tudományantropológiai elemzése</a:t>
            </a:r>
          </a:p>
          <a:p>
            <a:r>
              <a:rPr lang="hu-HU" dirty="0" smtClean="0"/>
              <a:t>Társadalomtudományos örökség megőrzése és elemzése:</a:t>
            </a:r>
          </a:p>
          <a:p>
            <a:pPr lvl="1"/>
            <a:r>
              <a:rPr lang="hu-HU" dirty="0" smtClean="0"/>
              <a:t>TK Kutatási Dokumentációs Központ</a:t>
            </a:r>
          </a:p>
          <a:p>
            <a:pPr lvl="1"/>
            <a:r>
              <a:rPr lang="hu-HU" dirty="0" smtClean="0"/>
              <a:t>20. Század Hangja Archívum és Kutatóműhely</a:t>
            </a:r>
          </a:p>
          <a:p>
            <a:r>
              <a:rPr lang="hu-HU" dirty="0" smtClean="0"/>
              <a:t>Kulturális örökség megőrzése: COURAGE projekt (H2020)</a:t>
            </a:r>
          </a:p>
          <a:p>
            <a:pPr lvl="1"/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87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3" name="Téglalap 3"/>
          <p:cNvSpPr>
            <a:spLocks noChangeArrowheads="1"/>
          </p:cNvSpPr>
          <p:nvPr/>
        </p:nvSpPr>
        <p:spPr bwMode="auto">
          <a:xfrm>
            <a:off x="179388" y="333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2017.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9274" name="Kép 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75" name="Szövegdoboz 2"/>
          <p:cNvSpPr>
            <a:spLocks noChangeArrowheads="1"/>
          </p:cNvSpPr>
          <p:nvPr/>
        </p:nvSpPr>
        <p:spPr bwMode="auto">
          <a:xfrm>
            <a:off x="461963" y="341313"/>
            <a:ext cx="8280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hangingPunct="1"/>
            <a:endParaRPr lang="hu-HU" altLang="hu-HU" sz="1600" b="1" u="sng" smtClean="0">
              <a:solidFill>
                <a:srgbClr val="000000"/>
              </a:solidFill>
            </a:endParaRPr>
          </a:p>
        </p:txBody>
      </p:sp>
      <p:sp>
        <p:nvSpPr>
          <p:cNvPr id="9276" name="Cím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557338"/>
            <a:ext cx="7772400" cy="2043112"/>
          </a:xfrm>
          <a:ln/>
        </p:spPr>
        <p:txBody>
          <a:bodyPr anchor="t"/>
          <a:lstStyle/>
          <a:p>
            <a:r>
              <a:rPr lang="hu-HU" altLang="hu-HU" b="1"/>
              <a:t>MTA TK JTI</a:t>
            </a:r>
            <a:br>
              <a:rPr lang="hu-HU" altLang="hu-HU" b="1"/>
            </a:br>
            <a:r>
              <a:rPr lang="hu-HU" altLang="hu-HU" b="1"/>
              <a:t>Interdiszciplináris jogi kutatások csoportja</a:t>
            </a:r>
            <a:br>
              <a:rPr lang="hu-HU" altLang="hu-HU" b="1"/>
            </a:br>
            <a:r>
              <a:rPr lang="hu-HU" altLang="hu-HU"/>
              <a:t>2013–2017</a:t>
            </a:r>
            <a:br>
              <a:rPr lang="hu-HU" altLang="hu-HU"/>
            </a:br>
            <a:r>
              <a:rPr lang="hu-HU" altLang="hu-HU"/>
              <a:t>Alapítók: Gajduschek György és Fekete Balázs</a:t>
            </a:r>
          </a:p>
        </p:txBody>
      </p:sp>
      <p:sp>
        <p:nvSpPr>
          <p:cNvPr id="9277" name="Alcím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4797425"/>
            <a:ext cx="6400800" cy="841375"/>
          </a:xfrm>
          <a:ln/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hu-HU" altLang="hu-HU"/>
              <a:t>Fekete Balázs (tudományos munkatárs)</a:t>
            </a:r>
          </a:p>
        </p:txBody>
      </p:sp>
    </p:spTree>
    <p:extLst>
      <p:ext uri="{BB962C8B-B14F-4D97-AF65-F5344CB8AC3E}">
        <p14:creationId xmlns:p14="http://schemas.microsoft.com/office/powerpoint/2010/main" val="43720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516" r="1632" b="5499"/>
          <a:stretch/>
        </p:blipFill>
        <p:spPr>
          <a:xfrm>
            <a:off x="467544" y="174135"/>
            <a:ext cx="7663736" cy="311084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13272" t="9831" r="12626" b="3656"/>
          <a:stretch/>
        </p:blipFill>
        <p:spPr>
          <a:xfrm>
            <a:off x="1722671" y="3284984"/>
            <a:ext cx="515348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24" t="9546" r="12296" b="4539"/>
          <a:stretch/>
        </p:blipFill>
        <p:spPr>
          <a:xfrm>
            <a:off x="457201" y="548680"/>
            <a:ext cx="8683308" cy="56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30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9641" b="5513"/>
          <a:stretch/>
        </p:blipFill>
        <p:spPr>
          <a:xfrm>
            <a:off x="1763688" y="0"/>
            <a:ext cx="5514813" cy="263196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78" r="3367" b="3908"/>
          <a:stretch/>
        </p:blipFill>
        <p:spPr>
          <a:xfrm>
            <a:off x="251520" y="2636912"/>
            <a:ext cx="8649062" cy="43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5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36" y="6173296"/>
            <a:ext cx="2583180" cy="64008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hu-HU" dirty="0"/>
              <a:t>Magyar szociológiáról terepkutatás és szövegelemzés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dirty="0" smtClean="0"/>
              <a:t>Elemzett kutatók s kutatás</a:t>
            </a:r>
          </a:p>
          <a:p>
            <a:pPr lvl="1"/>
            <a:r>
              <a:rPr lang="hu-HU" dirty="0" smtClean="0"/>
              <a:t>milyen </a:t>
            </a:r>
            <a:r>
              <a:rPr lang="hu-HU" dirty="0"/>
              <a:t>módon képzeli el azt a világot, amit kutatni szeretne;</a:t>
            </a:r>
          </a:p>
          <a:p>
            <a:pPr lvl="1"/>
            <a:r>
              <a:rPr lang="hu-HU" dirty="0"/>
              <a:t>milyen viszonyt tételez </a:t>
            </a:r>
            <a:r>
              <a:rPr lang="hu-HU" dirty="0" smtClean="0"/>
              <a:t>azzal</a:t>
            </a:r>
            <a:r>
              <a:rPr lang="hu-HU" dirty="0"/>
              <a:t>, amit vizsgálni kívánt világként definiál;</a:t>
            </a:r>
          </a:p>
          <a:p>
            <a:pPr lvl="1"/>
            <a:r>
              <a:rPr lang="hu-HU" dirty="0"/>
              <a:t>milyen normatív kutatói álláspontokat mozgósít</a:t>
            </a:r>
            <a:r>
              <a:rPr lang="hu-HU" dirty="0" smtClean="0"/>
              <a:t>;</a:t>
            </a:r>
          </a:p>
          <a:p>
            <a:pPr lvl="1"/>
            <a:r>
              <a:rPr lang="hu-HU" dirty="0"/>
              <a:t>m</a:t>
            </a:r>
            <a:r>
              <a:rPr lang="hu-HU" dirty="0" smtClean="0"/>
              <a:t>ilyen módszereket használ;</a:t>
            </a:r>
          </a:p>
          <a:p>
            <a:pPr lvl="1"/>
            <a:r>
              <a:rPr lang="hu-HU" dirty="0" smtClean="0"/>
              <a:t>hogyan </a:t>
            </a:r>
            <a:r>
              <a:rPr lang="hu-HU" dirty="0"/>
              <a:t>vet be a tudományos szövegben magyarázati stratégiákat.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63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36" y="6173296"/>
            <a:ext cx="2583180" cy="64008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Változók létrehozása, adatok elemzése, a magyarázatban szereplő okok és mechanizmusok kiválasztása olyan tudáselemek és normák által meghatározottak, amelyek nem képezik az általam elemzett kutatás tárgyát</a:t>
            </a:r>
          </a:p>
          <a:p>
            <a:r>
              <a:rPr lang="hu-HU" dirty="0" smtClean="0"/>
              <a:t>Négy ki nem mondott tézis, amely a kutatók szerint magyarázza a romák és nem romák közötti magyarországi viszonyt</a:t>
            </a:r>
          </a:p>
          <a:p>
            <a:r>
              <a:rPr lang="hu-HU" dirty="0" smtClean="0"/>
              <a:t>Ha a társadalomtudomány gyakorlatait, magyarázati sémáit látens kutatói előfeltevések és normák (is) meghatározzák 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743796" y="54868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3600" b="1" dirty="0">
                <a:solidFill>
                  <a:prstClr val="black"/>
                </a:solidFill>
                <a:latin typeface="Calibri"/>
                <a:cs typeface="+mn-cs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41806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36" y="6173296"/>
            <a:ext cx="2583180" cy="64008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hu-HU" dirty="0" smtClean="0"/>
              <a:t>Mit mutatnak meg az archivált kutatási anyagok a kutatók tényleges gyakorlatairól?</a:t>
            </a:r>
          </a:p>
          <a:p>
            <a:r>
              <a:rPr lang="hu-HU" dirty="0"/>
              <a:t>Mit érdemes archiválni egy társadalomtudományos kutatásból</a:t>
            </a:r>
            <a:r>
              <a:rPr lang="hu-HU" dirty="0" smtClean="0"/>
              <a:t>?</a:t>
            </a:r>
          </a:p>
          <a:p>
            <a:r>
              <a:rPr lang="hu-HU" dirty="0" smtClean="0"/>
              <a:t>Mit lehet megérteni egy kutatásból, egy diszciplínából, egy kutatási hagyományból archivált </a:t>
            </a:r>
            <a:r>
              <a:rPr lang="hu-HU" dirty="0"/>
              <a:t>kutatási anyagok</a:t>
            </a:r>
            <a:r>
              <a:rPr lang="hu-HU" dirty="0" smtClean="0"/>
              <a:t> alapján?</a:t>
            </a:r>
          </a:p>
        </p:txBody>
      </p:sp>
    </p:spTree>
    <p:extLst>
      <p:ext uri="{BB962C8B-B14F-4D97-AF65-F5344CB8AC3E}">
        <p14:creationId xmlns:p14="http://schemas.microsoft.com/office/powerpoint/2010/main" val="34245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10978" y="96887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36" y="6173296"/>
            <a:ext cx="2583180" cy="64008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COURAGE: már létező gyűjtemények regisztere</a:t>
            </a:r>
          </a:p>
          <a:p>
            <a:r>
              <a:rPr lang="hu-HU" dirty="0"/>
              <a:t>a</a:t>
            </a:r>
            <a:r>
              <a:rPr lang="hu-HU" dirty="0" smtClean="0"/>
              <a:t>rchívum, gyűjtemény s intézmény mint </a:t>
            </a:r>
            <a:r>
              <a:rPr lang="hu-HU" dirty="0" err="1" smtClean="0"/>
              <a:t>aktorok</a:t>
            </a:r>
            <a:r>
              <a:rPr lang="hu-HU" dirty="0" smtClean="0"/>
              <a:t>, történetiségüket is vizsgáljuk</a:t>
            </a:r>
          </a:p>
          <a:p>
            <a:r>
              <a:rPr lang="hu-HU" dirty="0" smtClean="0"/>
              <a:t>társadalomkutatási, történeti gyűjtemények </a:t>
            </a:r>
            <a:r>
              <a:rPr lang="hu-HU" dirty="0"/>
              <a:t>nem maguktól </a:t>
            </a:r>
            <a:r>
              <a:rPr lang="hu-HU" dirty="0" smtClean="0"/>
              <a:t>teremnek, </a:t>
            </a:r>
            <a:r>
              <a:rPr lang="hu-HU" dirty="0"/>
              <a:t>létezésük társadalompolitikai, </a:t>
            </a:r>
            <a:r>
              <a:rPr lang="hu-HU" dirty="0" smtClean="0"/>
              <a:t>kultúrpolitikai folyamatok eredménye, </a:t>
            </a:r>
            <a:r>
              <a:rPr lang="hu-HU" dirty="0"/>
              <a:t>ahogy a kortárs társadalomtudományos termelés, a kutatói gyakorlatok más elemei is azok. </a:t>
            </a:r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>
                <a:sym typeface="Wingdings" panose="05000000000000000000" pitchFamily="2" charset="2"/>
              </a:rPr>
              <a:t> Ha meg akarjuk érteni kortárs társadalomtudomány működését: kutatási gyakorlatok, szövegek, archiválási, adatfeldolgozási, és </a:t>
            </a:r>
            <a:r>
              <a:rPr lang="hu-HU" dirty="0" err="1" smtClean="0">
                <a:sym typeface="Wingdings" panose="05000000000000000000" pitchFamily="2" charset="2"/>
              </a:rPr>
              <a:t>újrafelhasználási</a:t>
            </a:r>
            <a:r>
              <a:rPr lang="hu-HU" dirty="0" smtClean="0">
                <a:sym typeface="Wingdings" panose="05000000000000000000" pitchFamily="2" charset="2"/>
              </a:rPr>
              <a:t> gyakorlatok, s archívumok, gyűjtemények, intézmények mint önálló </a:t>
            </a:r>
            <a:r>
              <a:rPr lang="hu-HU" dirty="0" err="1" smtClean="0">
                <a:sym typeface="Wingdings" panose="05000000000000000000" pitchFamily="2" charset="2"/>
              </a:rPr>
              <a:t>aktorok</a:t>
            </a:r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941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63887" y="2276872"/>
            <a:ext cx="261622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Köszönöm</a:t>
            </a:r>
            <a:r>
              <a:rPr lang="en-GB" sz="3200" b="1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hu-HU" sz="3200" b="1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srgbClr val="4BACC6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4BACC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Gardos.Judit@tk.mta.hu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560"/>
            <a:ext cx="9144000" cy="87782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80187" y="116632"/>
            <a:ext cx="8783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4F81BD">
                    <a:lumMod val="60000"/>
                    <a:lumOff val="40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Century Gothic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Fórum</a:t>
            </a:r>
            <a:r>
              <a:rPr lang="en-GB" sz="1400" dirty="0">
                <a:solidFill>
                  <a:srgbClr val="EEECE1">
                    <a:lumMod val="75000"/>
                  </a:srgbClr>
                </a:solidFill>
                <a:latin typeface="Century Gothic"/>
                <a:cs typeface="+mn-cs"/>
              </a:rPr>
              <a:t>▐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MTA TK</a:t>
            </a:r>
            <a:r>
              <a:rPr lang="en-GB" sz="1400" dirty="0">
                <a:solidFill>
                  <a:srgbClr val="9BBB59"/>
                </a:solidFill>
                <a:latin typeface="Century Gothic"/>
                <a:cs typeface="+mn-cs"/>
              </a:rPr>
              <a:t>▐</a:t>
            </a:r>
            <a:r>
              <a:rPr lang="en-GB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 </a:t>
            </a:r>
            <a:r>
              <a:rPr lang="hu-HU" sz="1400" dirty="0">
                <a:solidFill>
                  <a:prstClr val="white">
                    <a:lumMod val="65000"/>
                  </a:prstClr>
                </a:solidFill>
                <a:latin typeface="Segoe UI Light" panose="020B0502040204020203" pitchFamily="34" charset="0"/>
                <a:cs typeface="+mn-cs"/>
              </a:rPr>
              <a:t>2017. november 16.</a:t>
            </a:r>
            <a:r>
              <a:rPr lang="en-GB" sz="1400" dirty="0">
                <a:solidFill>
                  <a:srgbClr val="CE791C"/>
                </a:solidFill>
                <a:latin typeface="Century Gothic"/>
                <a:cs typeface="+mn-cs"/>
              </a:rPr>
              <a:t>▐</a:t>
            </a:r>
            <a:endParaRPr lang="hu-HU" sz="1400" dirty="0">
              <a:solidFill>
                <a:srgbClr val="CE791C"/>
              </a:solidFill>
              <a:latin typeface="Segoe UI Light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gyenes összekötő nyíllal 16"/>
          <p:cNvCxnSpPr>
            <a:cxnSpLocks noChangeShapeType="1"/>
          </p:cNvCxnSpPr>
          <p:nvPr/>
        </p:nvCxnSpPr>
        <p:spPr bwMode="auto">
          <a:xfrm>
            <a:off x="3882" y="1612439"/>
            <a:ext cx="9144000" cy="0"/>
          </a:xfrm>
          <a:prstGeom prst="straightConnector1">
            <a:avLst/>
          </a:prstGeom>
          <a:noFill/>
          <a:ln w="34925">
            <a:solidFill>
              <a:srgbClr val="8CB3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6386264" cy="1828800"/>
          </a:xfrm>
        </p:spPr>
        <p:txBody>
          <a:bodyPr/>
          <a:lstStyle/>
          <a:p>
            <a:r>
              <a:rPr lang="hu-HU" dirty="0"/>
              <a:t>MTA </a:t>
            </a:r>
            <a:r>
              <a:rPr lang="hu-HU" dirty="0" smtClean="0"/>
              <a:t>TK Gyerekesély-kutató Csoport</a:t>
            </a:r>
            <a:endParaRPr lang="hu-HU" dirty="0"/>
          </a:p>
        </p:txBody>
      </p:sp>
      <p:pic>
        <p:nvPicPr>
          <p:cNvPr id="1028" name="Picture 4" descr="C:\Users\husz.i\AppData\Local\Microsoft\Windows\Temporary Internet Files\Content.Outlook\VEJQ9P30\MTATK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3485"/>
            <a:ext cx="195022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691680" y="486916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white"/>
                </a:solidFill>
                <a:latin typeface="Franklin Gothic Medium"/>
                <a:cs typeface="+mn-cs"/>
              </a:rPr>
              <a:t>Husz Ildikó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white"/>
                </a:solidFill>
                <a:latin typeface="Franklin Gothic Medium"/>
                <a:cs typeface="+mn-cs"/>
              </a:rPr>
              <a:t>Szakmai vezető</a:t>
            </a:r>
          </a:p>
        </p:txBody>
      </p:sp>
    </p:spTree>
    <p:extLst>
      <p:ext uri="{BB962C8B-B14F-4D97-AF65-F5344CB8AC3E}">
        <p14:creationId xmlns:p14="http://schemas.microsoft.com/office/powerpoint/2010/main" val="23712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pPr marL="45720" indent="0">
              <a:buNone/>
            </a:pPr>
            <a:r>
              <a:rPr lang="hu-HU" dirty="0" smtClean="0"/>
              <a:t>Szervezeti keretek:</a:t>
            </a:r>
          </a:p>
          <a:p>
            <a:r>
              <a:rPr lang="hu-HU" dirty="0" smtClean="0"/>
              <a:t>Független (nem intézetekbe integrált) kutatócsoportként,</a:t>
            </a:r>
          </a:p>
          <a:p>
            <a:r>
              <a:rPr lang="hu-HU" dirty="0" smtClean="0"/>
              <a:t>EU-társfinanszírozású pályázati forrásokból (2011 óta),</a:t>
            </a:r>
          </a:p>
          <a:p>
            <a:r>
              <a:rPr lang="hu-HU" dirty="0"/>
              <a:t>k</a:t>
            </a:r>
            <a:r>
              <a:rPr lang="hu-HU" dirty="0" smtClean="0"/>
              <a:t>onzorciumi együttműködésben dolgozunk.</a:t>
            </a:r>
          </a:p>
          <a:p>
            <a:pPr marL="45720" indent="0">
              <a:buNone/>
            </a:pPr>
            <a:endParaRPr lang="hu-HU" dirty="0" smtClean="0"/>
          </a:p>
          <a:p>
            <a:pPr marL="45720" indent="0">
              <a:buNone/>
            </a:pPr>
            <a:r>
              <a:rPr lang="hu-HU" dirty="0" smtClean="0"/>
              <a:t>Humán erőforrás:</a:t>
            </a:r>
            <a:endParaRPr lang="hu-HU" dirty="0"/>
          </a:p>
          <a:p>
            <a:r>
              <a:rPr lang="hu-HU" dirty="0" smtClean="0"/>
              <a:t>3 főállású és 3 félállású kutató, 1 szakmai asszisztens</a:t>
            </a:r>
          </a:p>
          <a:p>
            <a:r>
              <a:rPr lang="hu-HU" dirty="0" smtClean="0"/>
              <a:t>Gyakornoki program: évi 1-4 gyakornok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kutatócsoportról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877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4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0305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6" name="Szövegdoboz 3"/>
          <p:cNvSpPr>
            <a:spLocks noChangeArrowheads="1"/>
          </p:cNvSpPr>
          <p:nvPr/>
        </p:nvSpPr>
        <p:spPr bwMode="auto">
          <a:xfrm>
            <a:off x="450850" y="908050"/>
            <a:ext cx="8224838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Területek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Jogszociológia</a:t>
            </a:r>
          </a:p>
          <a:p>
            <a:pPr eaLnBrk="1" hangingPunct="1"/>
            <a:endParaRPr lang="hu-HU" altLang="hu-HU" sz="2400" b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2400" b="1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Jog és irodalom</a:t>
            </a:r>
          </a:p>
          <a:p>
            <a:pPr eaLnBrk="1" hangingPunct="1"/>
            <a:endParaRPr lang="hu-HU" altLang="hu-HU" sz="2400" b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2400" b="1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Eszme- és elmélettörténet</a:t>
            </a:r>
          </a:p>
          <a:p>
            <a:pPr eaLnBrk="1" hangingPunct="1"/>
            <a:endParaRPr lang="hu-HU" altLang="hu-HU" smtClean="0">
              <a:solidFill>
                <a:srgbClr val="000000"/>
              </a:solidFill>
            </a:endParaRPr>
          </a:p>
        </p:txBody>
      </p:sp>
      <p:pic>
        <p:nvPicPr>
          <p:cNvPr id="10307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Gyerekesély program térségi megvalósításának kísérése, szakmai-módszertani támogatása (31 </a:t>
            </a:r>
            <a:r>
              <a:rPr lang="hu-HU" dirty="0" err="1" smtClean="0"/>
              <a:t>LHH-járásban</a:t>
            </a:r>
            <a:r>
              <a:rPr lang="hu-HU" dirty="0" smtClean="0"/>
              <a:t>, 5 éves uniós pályázati programok)</a:t>
            </a:r>
          </a:p>
          <a:p>
            <a:pPr marL="45720" indent="0">
              <a:buNone/>
            </a:pPr>
            <a:endParaRPr lang="hu-HU" dirty="0" smtClean="0"/>
          </a:p>
          <a:p>
            <a:pPr lvl="1">
              <a:spcBef>
                <a:spcPts val="1200"/>
              </a:spcBef>
            </a:pPr>
            <a:r>
              <a:rPr lang="hu-HU" dirty="0" smtClean="0">
                <a:solidFill>
                  <a:srgbClr val="C00000"/>
                </a:solidFill>
              </a:rPr>
              <a:t>Policy-orientált kutatások</a:t>
            </a:r>
          </a:p>
          <a:p>
            <a:pPr lvl="1">
              <a:spcBef>
                <a:spcPts val="1200"/>
              </a:spcBef>
            </a:pPr>
            <a:r>
              <a:rPr lang="hu-HU" dirty="0" smtClean="0"/>
              <a:t>A helyi pályázatokból megvalósuló szolgáltatások tervezésének támogatása adatgyűjtésekkel, módszertani tanácsadással</a:t>
            </a:r>
          </a:p>
          <a:p>
            <a:pPr lvl="1">
              <a:spcBef>
                <a:spcPts val="1200"/>
              </a:spcBef>
            </a:pPr>
            <a:r>
              <a:rPr lang="hu-HU" dirty="0" smtClean="0"/>
              <a:t>Folyamatkövetéshez online monitoring rendszer működtetése (forgalmi és társadalmiháttér-adatok a </a:t>
            </a:r>
            <a:r>
              <a:rPr lang="hu-HU" altLang="hu-HU" dirty="0" smtClean="0"/>
              <a:t>pályázatban </a:t>
            </a:r>
            <a:r>
              <a:rPr lang="hu-HU" altLang="hu-HU" dirty="0"/>
              <a:t>létrejövő térségi </a:t>
            </a:r>
            <a:r>
              <a:rPr lang="hu-HU" altLang="hu-HU" dirty="0" smtClean="0"/>
              <a:t>szolgáltatások igénybevevőiről)</a:t>
            </a:r>
            <a:endParaRPr lang="hu-HU" dirty="0" smtClean="0"/>
          </a:p>
          <a:p>
            <a:pPr lvl="1">
              <a:spcBef>
                <a:spcPts val="1200"/>
              </a:spcBef>
            </a:pPr>
            <a:r>
              <a:rPr lang="hu-HU" dirty="0" smtClean="0"/>
              <a:t>Értékelések készítése </a:t>
            </a:r>
          </a:p>
          <a:p>
            <a:pPr lvl="1">
              <a:spcBef>
                <a:spcPts val="1200"/>
              </a:spcBef>
            </a:pPr>
            <a:r>
              <a:rPr lang="hu-HU" dirty="0" smtClean="0"/>
              <a:t>Szaktárca felé szakértői tevékenység</a:t>
            </a:r>
          </a:p>
          <a:p>
            <a:pPr marL="365760" lvl="1" indent="0">
              <a:buNone/>
            </a:pPr>
            <a:r>
              <a:rPr lang="hu-HU" dirty="0" smtClean="0"/>
              <a:t>	</a:t>
            </a:r>
          </a:p>
          <a:p>
            <a:pPr marL="45720" indent="0">
              <a:buNone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Feladataink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427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Szociális ellátórendszer minőségének vizsgálata</a:t>
            </a:r>
          </a:p>
          <a:p>
            <a:pPr lvl="1"/>
            <a:r>
              <a:rPr lang="hu-HU" dirty="0" smtClean="0"/>
              <a:t>Javít-e a gyerekesély program a helyi szociális szolgáltatások minőségén?</a:t>
            </a:r>
          </a:p>
          <a:p>
            <a:pPr lvl="1"/>
            <a:r>
              <a:rPr lang="hu-HU" dirty="0" smtClean="0"/>
              <a:t>Milyen területeket és hogyan kellene a helyi szociális ellátórendszert fejleszteni ahhoz, hogy képes legyen hatékony koordináló, katalizáló szerepet betölteni a szegénység csökkentése és az </a:t>
            </a:r>
            <a:r>
              <a:rPr lang="hu-HU" dirty="0"/>
              <a:t>esélyegyenlőség </a:t>
            </a:r>
            <a:r>
              <a:rPr lang="hu-HU" dirty="0" smtClean="0"/>
              <a:t>megteremtése érdekében?</a:t>
            </a:r>
          </a:p>
          <a:p>
            <a:endParaRPr lang="hu-HU" dirty="0" smtClean="0"/>
          </a:p>
          <a:p>
            <a:r>
              <a:rPr lang="hu-HU" b="1" dirty="0" smtClean="0"/>
              <a:t>Közösségi házak és terek funkcióinak vizsgálata</a:t>
            </a:r>
          </a:p>
          <a:p>
            <a:pPr lvl="1"/>
            <a:r>
              <a:rPr lang="hu-HU" dirty="0" smtClean="0"/>
              <a:t>A helyi szolgáltatási palettán mi a helye, funkciója az uniós pályázati forrásokból létrejövő különböző közösségi tereknek? </a:t>
            </a:r>
          </a:p>
          <a:p>
            <a:pPr lvl="1"/>
            <a:r>
              <a:rPr lang="hu-HU" dirty="0" smtClean="0"/>
              <a:t>Milyen bizonyítékok szólnak amellett/az ellen, hogy a pályázati ciklus végén hazai finanszírozásba kerüljenek?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Fő Kutatásaink 2016-2021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9354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b="1" dirty="0" smtClean="0"/>
              <a:t>Biztos </a:t>
            </a:r>
            <a:r>
              <a:rPr lang="hu-HU" b="1" dirty="0"/>
              <a:t>Kezdet gyerekházak </a:t>
            </a:r>
            <a:r>
              <a:rPr lang="hu-HU" b="1" dirty="0" smtClean="0"/>
              <a:t>(koragyermekkori fejlesztések) hatásvizsgálata</a:t>
            </a:r>
            <a:endParaRPr lang="hu-HU" b="1" dirty="0"/>
          </a:p>
          <a:p>
            <a:pPr lvl="1"/>
            <a:r>
              <a:rPr lang="hu-HU" dirty="0"/>
              <a:t>Milyen fejlődési területeken és milyen időtávon mutatható ki mérhető eredmény a gyerekházak működése során</a:t>
            </a:r>
            <a:r>
              <a:rPr lang="hu-HU" dirty="0" smtClean="0"/>
              <a:t>?</a:t>
            </a:r>
          </a:p>
          <a:p>
            <a:pPr lvl="1"/>
            <a:r>
              <a:rPr lang="hu-HU" dirty="0" smtClean="0"/>
              <a:t>Milyen típusú gyerekház fejleszti a legjobban a gyerekeket? </a:t>
            </a:r>
            <a:endParaRPr lang="hu-HU" dirty="0"/>
          </a:p>
          <a:p>
            <a:pPr marL="365760" lvl="1" indent="0">
              <a:buNone/>
            </a:pPr>
            <a:endParaRPr lang="hu-HU" dirty="0"/>
          </a:p>
          <a:p>
            <a:r>
              <a:rPr lang="hu-HU" b="1" dirty="0" smtClean="0"/>
              <a:t>Korai iskolaelhagyást csökkentő beavatkozások eredményességének vizsgálata</a:t>
            </a:r>
          </a:p>
          <a:p>
            <a:pPr lvl="1"/>
            <a:r>
              <a:rPr lang="hu-HU" dirty="0" smtClean="0"/>
              <a:t>A családi pótlék iskolába járáshoz kötése milyen hatással van az iskolába járásra és a gyerekek iskolai teljesítményére?</a:t>
            </a:r>
          </a:p>
          <a:p>
            <a:pPr lvl="1"/>
            <a:r>
              <a:rPr lang="hu-HU" dirty="0" smtClean="0"/>
              <a:t>Milyen hatásos eszközökkel csökkenthető a korai gyermekvállalás miatti korai iskolaelhagyás?  </a:t>
            </a:r>
          </a:p>
          <a:p>
            <a:pPr marL="365760" lvl="1" indent="0">
              <a:buNone/>
            </a:pPr>
            <a:endParaRPr lang="hu-HU" dirty="0" smtClean="0"/>
          </a:p>
          <a:p>
            <a:r>
              <a:rPr lang="hu-HU" b="1" dirty="0"/>
              <a:t>A (térségi gyerekesély) programok fenntarthatósága</a:t>
            </a:r>
          </a:p>
          <a:p>
            <a:pPr lvl="1"/>
            <a:r>
              <a:rPr lang="hu-HU" dirty="0"/>
              <a:t>Milyen tényezők befolyásolják, hogy egy egyszeri finanszírozású program/szolgáltatás fenntartható-e a későbbiekben?</a:t>
            </a:r>
          </a:p>
          <a:p>
            <a:pPr lvl="1"/>
            <a:r>
              <a:rPr lang="hu-HU" dirty="0"/>
              <a:t>Mit jelent a fenntarthatóság a társadalmi innovációk esetében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Fő Kutatásaink 2016-2021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75317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hu-HU" dirty="0" smtClean="0"/>
          </a:p>
          <a:p>
            <a:r>
              <a:rPr lang="hu-HU" dirty="0"/>
              <a:t>„European </a:t>
            </a:r>
            <a:r>
              <a:rPr lang="hu-HU" dirty="0" err="1"/>
              <a:t>Youth</a:t>
            </a:r>
            <a:r>
              <a:rPr lang="hu-HU" dirty="0"/>
              <a:t> </a:t>
            </a:r>
            <a:r>
              <a:rPr lang="hu-HU" dirty="0" err="1"/>
              <a:t>Transitions</a:t>
            </a:r>
            <a:r>
              <a:rPr lang="hu-HU" dirty="0"/>
              <a:t> </a:t>
            </a:r>
            <a:r>
              <a:rPr lang="hu-HU" dirty="0" err="1"/>
              <a:t>Study</a:t>
            </a:r>
            <a:r>
              <a:rPr lang="hu-HU" dirty="0"/>
              <a:t>” H2020 pályázat előkészítése</a:t>
            </a:r>
          </a:p>
          <a:p>
            <a:r>
              <a:rPr lang="en-US" dirty="0" smtClean="0"/>
              <a:t>"The </a:t>
            </a:r>
            <a:r>
              <a:rPr lang="en-US" dirty="0"/>
              <a:t>role of cultural heritage in social cohesion and diversity of local communities" </a:t>
            </a:r>
            <a:r>
              <a:rPr lang="hu-HU" dirty="0" smtClean="0"/>
              <a:t>– MTA SZI kutatásában való részvétel</a:t>
            </a:r>
          </a:p>
          <a:p>
            <a:r>
              <a:rPr lang="hu-HU" dirty="0" smtClean="0"/>
              <a:t>„A </a:t>
            </a:r>
            <a:r>
              <a:rPr lang="hu-HU" dirty="0"/>
              <a:t>háztartások pénzügyi </a:t>
            </a:r>
            <a:r>
              <a:rPr lang="hu-HU" dirty="0" smtClean="0"/>
              <a:t>kultúrája” – BCE kutatásában való részvétel</a:t>
            </a:r>
          </a:p>
          <a:p>
            <a:r>
              <a:rPr lang="hu-HU" dirty="0" smtClean="0"/>
              <a:t>„Állami </a:t>
            </a:r>
            <a:r>
              <a:rPr lang="hu-HU" dirty="0"/>
              <a:t>redisztribúció és társadalmi </a:t>
            </a:r>
            <a:r>
              <a:rPr lang="hu-HU" dirty="0" smtClean="0"/>
              <a:t>struktúra” – doktori kutatás </a:t>
            </a:r>
          </a:p>
          <a:p>
            <a:endParaRPr lang="hu-HU" dirty="0" smtClean="0"/>
          </a:p>
          <a:p>
            <a:r>
              <a:rPr lang="hu-HU" dirty="0" smtClean="0"/>
              <a:t>6 kutató közül 5 oktat (BCE, ELTE)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További tevékenységeink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4314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75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951163" y="2852738"/>
            <a:ext cx="6192837" cy="650875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altLang="hu-HU" sz="2000" dirty="0" smtClean="0">
                <a:solidFill>
                  <a:schemeClr val="tx1"/>
                </a:solidFill>
              </a:rPr>
              <a:t>TAKÁCS KÁROLY</a:t>
            </a:r>
            <a:r>
              <a:rPr lang="hu-HU" altLang="hu-HU" sz="2000" b="0" dirty="0" smtClean="0">
                <a:solidFill>
                  <a:schemeClr val="tx1"/>
                </a:solidFill>
              </a:rPr>
              <a:t/>
            </a:r>
            <a:br>
              <a:rPr lang="hu-HU" altLang="hu-HU" sz="2000" b="0" dirty="0" smtClean="0">
                <a:solidFill>
                  <a:schemeClr val="tx1"/>
                </a:solidFill>
              </a:rPr>
            </a:br>
            <a:r>
              <a:rPr lang="hu-HU" altLang="hu-HU" sz="2000" b="0" dirty="0" smtClean="0">
                <a:solidFill>
                  <a:schemeClr val="tx1"/>
                </a:solidFill>
              </a:rPr>
              <a:t> </a:t>
            </a:r>
            <a:r>
              <a:rPr lang="hu-HU" altLang="hu-HU" sz="1800" b="0" dirty="0">
                <a:solidFill>
                  <a:schemeClr val="tx1"/>
                </a:solidFill>
              </a:rPr>
              <a:t>K</a:t>
            </a:r>
            <a:r>
              <a:rPr lang="hu-HU" altLang="hu-HU" sz="1800" b="0" dirty="0" smtClean="0">
                <a:solidFill>
                  <a:schemeClr val="tx1"/>
                </a:solidFill>
              </a:rPr>
              <a:t>utatócsoport-vezető</a:t>
            </a:r>
            <a:r>
              <a:rPr lang="hu-HU" altLang="hu-HU" sz="1600" b="0" dirty="0" smtClean="0">
                <a:solidFill>
                  <a:schemeClr val="tx1"/>
                </a:solidFill>
              </a:rPr>
              <a:t> </a:t>
            </a:r>
            <a:r>
              <a:rPr lang="en-GB" altLang="hu-HU" sz="2000" b="0" dirty="0" smtClean="0">
                <a:solidFill>
                  <a:schemeClr val="tx1"/>
                </a:solidFill>
              </a:rPr>
              <a:t/>
            </a:r>
            <a:br>
              <a:rPr lang="en-GB" altLang="hu-HU" sz="2000" b="0" dirty="0" smtClean="0">
                <a:solidFill>
                  <a:schemeClr val="tx1"/>
                </a:solidFill>
              </a:rPr>
            </a:br>
            <a:r>
              <a:rPr lang="hu-HU" altLang="hu-HU" sz="1600" b="0" dirty="0" smtClean="0">
                <a:solidFill>
                  <a:schemeClr val="tx1"/>
                </a:solidFill>
              </a:rPr>
              <a:t/>
            </a:r>
            <a:br>
              <a:rPr lang="hu-HU" altLang="hu-HU" sz="1600" b="0" dirty="0" smtClean="0">
                <a:solidFill>
                  <a:schemeClr val="tx1"/>
                </a:solidFill>
              </a:rPr>
            </a:br>
            <a:endParaRPr lang="hu-HU" altLang="hu-HU" sz="1600" b="0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238499" y="3140968"/>
            <a:ext cx="4895850" cy="208756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hu-HU" sz="700" b="1" dirty="0" smtClean="0">
              <a:solidFill>
                <a:schemeClr val="accent4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altLang="hu-HU" sz="900" b="1" dirty="0" smtClean="0">
              <a:solidFill>
                <a:schemeClr val="accent4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600" dirty="0">
              <a:solidFill>
                <a:srgbClr val="898989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sz="1800" b="1" dirty="0" smtClean="0">
                <a:solidFill>
                  <a:schemeClr val="hlink"/>
                </a:solidFill>
              </a:rPr>
              <a:t>http://recens.tk.mta.hu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altLang="hu-HU" sz="1600" b="1" dirty="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1600" dirty="0" smtClean="0"/>
              <a:t>Kutatói fórum és információs nap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altLang="hu-HU" sz="1600" dirty="0" smtClean="0">
                <a:solidFill>
                  <a:schemeClr val="tx2"/>
                </a:solidFill>
              </a:rPr>
              <a:t>MTA TK 2017. november 16.</a:t>
            </a:r>
            <a:endParaRPr lang="hu-HU" altLang="hu-HU" sz="1400" dirty="0" smtClean="0">
              <a:solidFill>
                <a:schemeClr val="tx2"/>
              </a:solidFill>
            </a:endParaRPr>
          </a:p>
        </p:txBody>
      </p:sp>
      <p:pic>
        <p:nvPicPr>
          <p:cNvPr id="5124" name="Kép 6" descr="C:\Users\BPanyik\Desktop\B\recens_logo_cl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4213" y="1187097"/>
            <a:ext cx="82804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r>
              <a:rPr lang="hu-HU" b="1" dirty="0">
                <a:solidFill>
                  <a:srgbClr val="002A56"/>
                </a:solidFill>
                <a:cs typeface="+mn-cs"/>
              </a:rPr>
              <a:t>MTA </a:t>
            </a:r>
            <a:r>
              <a:rPr lang="hu-HU" b="1" dirty="0" smtClean="0">
                <a:solidFill>
                  <a:srgbClr val="002A56"/>
                </a:solidFill>
                <a:cs typeface="+mn-cs"/>
              </a:rPr>
              <a:t>TK ”Lendület</a:t>
            </a:r>
            <a:r>
              <a:rPr lang="hu-HU" b="1" dirty="0">
                <a:solidFill>
                  <a:srgbClr val="002A56"/>
                </a:solidFill>
                <a:cs typeface="+mn-cs"/>
              </a:rPr>
              <a:t>” RECENS Kutatócsoport</a:t>
            </a:r>
          </a:p>
        </p:txBody>
      </p:sp>
      <p:pic>
        <p:nvPicPr>
          <p:cNvPr id="5126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43488"/>
            <a:ext cx="14271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Szövegdoboz 4"/>
          <p:cNvSpPr txBox="1">
            <a:spLocks noChangeArrowheads="1"/>
          </p:cNvSpPr>
          <p:nvPr/>
        </p:nvSpPr>
        <p:spPr bwMode="auto">
          <a:xfrm>
            <a:off x="2036763" y="5441950"/>
            <a:ext cx="2971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hu-HU" sz="1400" i="1">
                <a:solidFill>
                  <a:srgbClr val="003366"/>
                </a:solidFill>
                <a:cs typeface="+mn-cs"/>
              </a:rPr>
              <a:t>Acronym: EVILTONGUE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u-HU" altLang="hu-HU" sz="1400" i="1">
                <a:solidFill>
                  <a:srgbClr val="003366"/>
                </a:solidFill>
                <a:cs typeface="+mn-cs"/>
              </a:rPr>
              <a:t>Project</a:t>
            </a:r>
            <a:r>
              <a:rPr lang="en-US" altLang="hu-HU" sz="1400" i="1">
                <a:solidFill>
                  <a:srgbClr val="003366"/>
                </a:solidFill>
                <a:cs typeface="+mn-cs"/>
              </a:rPr>
              <a:t> number 648693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3366"/>
              </a:solidFill>
              <a:cs typeface="+mn-cs"/>
            </a:endParaRPr>
          </a:p>
        </p:txBody>
      </p:sp>
      <p:pic>
        <p:nvPicPr>
          <p:cNvPr id="5128" name="Picture 10" descr="mtatk_300dpi_outl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7388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3" descr="LOGO-ER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0"/>
            <a:ext cx="2124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4" descr="EC-H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089650"/>
            <a:ext cx="41767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0" descr="lendulet_dobo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2730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828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 idx="4294967295"/>
          </p:nvPr>
        </p:nvSpPr>
        <p:spPr>
          <a:xfrm>
            <a:off x="1619250" y="2276872"/>
            <a:ext cx="5240337" cy="576263"/>
          </a:xfrm>
          <a:solidFill>
            <a:srgbClr val="2D324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en-US" sz="3500" dirty="0" smtClean="0">
                <a:solidFill>
                  <a:schemeClr val="bg1"/>
                </a:solidFill>
                <a:latin typeface="Candara" pitchFamily="34" charset="0"/>
              </a:rPr>
              <a:t>A RECENS kutatócsoport</a:t>
            </a:r>
          </a:p>
        </p:txBody>
      </p:sp>
      <p:pic>
        <p:nvPicPr>
          <p:cNvPr id="9219" name="Tartalom helye 14" descr="recens_logo12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20813" cy="5598496"/>
          </a:xfrm>
        </p:spPr>
      </p:pic>
      <p:sp>
        <p:nvSpPr>
          <p:cNvPr id="9220" name="Szövegdoboz 3"/>
          <p:cNvSpPr txBox="1">
            <a:spLocks noChangeArrowheads="1"/>
          </p:cNvSpPr>
          <p:nvPr/>
        </p:nvSpPr>
        <p:spPr bwMode="auto">
          <a:xfrm>
            <a:off x="1619250" y="1484313"/>
            <a:ext cx="727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160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102405" name="Téglalap 1"/>
          <p:cNvSpPr>
            <a:spLocks noChangeArrowheads="1"/>
          </p:cNvSpPr>
          <p:nvPr/>
        </p:nvSpPr>
        <p:spPr bwMode="auto">
          <a:xfrm>
            <a:off x="1617011" y="2924944"/>
            <a:ext cx="406796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474346"/>
                </a:solidFill>
                <a:latin typeface="Candara" pitchFamily="34" charset="0"/>
              </a:rPr>
              <a:t>http://</a:t>
            </a:r>
            <a:r>
              <a:rPr lang="hu-HU" altLang="en-US" sz="2000" b="1" dirty="0" err="1">
                <a:solidFill>
                  <a:srgbClr val="474346"/>
                </a:solidFill>
                <a:latin typeface="Candara" pitchFamily="34" charset="0"/>
              </a:rPr>
              <a:t>recens.tk.mta.hu</a:t>
            </a:r>
            <a:endParaRPr lang="hu-HU" altLang="en-US" sz="2000" b="1" dirty="0">
              <a:solidFill>
                <a:srgbClr val="474346"/>
              </a:solidFill>
              <a:latin typeface="Candara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altLang="en-US" sz="1400" dirty="0">
              <a:solidFill>
                <a:srgbClr val="0070C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en-US" sz="1600" dirty="0">
                <a:solidFill>
                  <a:srgbClr val="0070C0"/>
                </a:solidFill>
                <a:latin typeface="Calibri"/>
              </a:rPr>
              <a:t>Keretek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Lendület: 5 éve az MTA TK-ban (2012)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1" dirty="0">
                <a:solidFill>
                  <a:srgbClr val="FF0000"/>
                </a:solidFill>
                <a:latin typeface="Calibri"/>
                <a:cs typeface="+mn-cs"/>
              </a:rPr>
              <a:t>ERC </a:t>
            </a:r>
            <a:r>
              <a:rPr lang="hu-HU" sz="1600" b="1" dirty="0" err="1">
                <a:solidFill>
                  <a:srgbClr val="FF0000"/>
                </a:solidFill>
                <a:latin typeface="Calibri"/>
                <a:cs typeface="+mn-cs"/>
              </a:rPr>
              <a:t>Consolidator</a:t>
            </a:r>
            <a:r>
              <a:rPr lang="hu-HU" sz="1600" b="1" dirty="0">
                <a:solidFill>
                  <a:srgbClr val="FF0000"/>
                </a:solidFill>
                <a:latin typeface="Calibri"/>
                <a:cs typeface="+mn-cs"/>
              </a:rPr>
              <a:t> Grant (2015. dec. 1-től)</a:t>
            </a:r>
            <a:endParaRPr lang="en-US" altLang="en-US" sz="1600" b="1" dirty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altLang="en-US" sz="1600" dirty="0">
              <a:solidFill>
                <a:srgbClr val="0070C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en-US" sz="1600" dirty="0">
                <a:solidFill>
                  <a:srgbClr val="0070C0"/>
                </a:solidFill>
                <a:latin typeface="Calibri"/>
              </a:rPr>
              <a:t>Beágyazódás</a:t>
            </a:r>
            <a:endParaRPr lang="en-US" altLang="en-US" sz="1600" dirty="0">
              <a:solidFill>
                <a:srgbClr val="0070C0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A szociometria, a társadalmi kapcsolatháló elemzés, és a hálózattudomány erős hagyományokra épül Magyarországon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Nemzetközi együttműködések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altLang="en-US" sz="1600" dirty="0">
              <a:solidFill>
                <a:srgbClr val="40404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en-US" sz="1600" dirty="0">
                <a:solidFill>
                  <a:srgbClr val="0070C0"/>
                </a:solidFill>
                <a:latin typeface="Calibri"/>
              </a:rPr>
              <a:t>Új impulzusok</a:t>
            </a:r>
            <a:endParaRPr lang="en-US" altLang="en-US" sz="1600" dirty="0">
              <a:solidFill>
                <a:srgbClr val="0070C0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Új technológiák (</a:t>
            </a:r>
            <a:r>
              <a:rPr lang="hu-HU" altLang="en-US" sz="1600" dirty="0" err="1">
                <a:solidFill>
                  <a:srgbClr val="404040"/>
                </a:solidFill>
                <a:latin typeface="Calibri"/>
              </a:rPr>
              <a:t>tabletek</a:t>
            </a: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, </a:t>
            </a:r>
            <a:r>
              <a:rPr lang="hu-HU" altLang="en-US" sz="1600" dirty="0" err="1">
                <a:solidFill>
                  <a:srgbClr val="404040"/>
                </a:solidFill>
                <a:latin typeface="Calibri"/>
              </a:rPr>
              <a:t>okosórák</a:t>
            </a: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404040"/>
                </a:solidFill>
                <a:latin typeface="Calibri"/>
              </a:rPr>
              <a:t>Szöveganalitika</a:t>
            </a:r>
            <a:endParaRPr lang="en-US" alt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23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0118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34950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6" descr="C:\Users\BPanyik\Desktop\B\recens_logo_cl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7218" y="4338992"/>
            <a:ext cx="3456782" cy="251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ép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6291" y="5598496"/>
            <a:ext cx="1678045" cy="125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 rot="-1740000">
            <a:off x="2411760" y="3429000"/>
            <a:ext cx="564639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400" b="1" dirty="0">
                <a:solidFill>
                  <a:srgbClr val="FF0000"/>
                </a:solidFill>
                <a:latin typeface="Calibri"/>
                <a:cs typeface="+mn-cs"/>
              </a:rPr>
              <a:t>Szeminárium-sorozat:</a:t>
            </a:r>
            <a:r>
              <a:rPr lang="hu-HU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Calibri"/>
                <a:cs typeface="+mn-cs"/>
              </a:rPr>
              <a:t>KEDDENKÉNT 16.00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400" dirty="0">
                <a:solidFill>
                  <a:srgbClr val="FF0000"/>
                </a:solidFill>
                <a:latin typeface="Calibri"/>
                <a:cs typeface="+mn-cs"/>
              </a:rPr>
              <a:t>eddig 108 előadás</a:t>
            </a:r>
            <a:endParaRPr lang="en-US" sz="24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65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1043608" y="261923"/>
            <a:ext cx="6264696" cy="3528392"/>
            <a:chOff x="899592" y="332656"/>
            <a:chExt cx="6264696" cy="3528392"/>
          </a:xfrm>
        </p:grpSpPr>
        <p:sp>
          <p:nvSpPr>
            <p:cNvPr id="6" name="Ellipszis feliratnak 5"/>
            <p:cNvSpPr/>
            <p:nvPr/>
          </p:nvSpPr>
          <p:spPr>
            <a:xfrm>
              <a:off x="899592" y="332656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Számadó Szabolcs 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biológus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403650"/>
              <a:ext cx="1543488" cy="196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Csoportba foglalás 7"/>
          <p:cNvGrpSpPr/>
          <p:nvPr/>
        </p:nvGrpSpPr>
        <p:grpSpPr>
          <a:xfrm>
            <a:off x="1043608" y="261923"/>
            <a:ext cx="6264696" cy="3528392"/>
            <a:chOff x="935596" y="402973"/>
            <a:chExt cx="6264696" cy="3528392"/>
          </a:xfrm>
        </p:grpSpPr>
        <p:sp>
          <p:nvSpPr>
            <p:cNvPr id="9" name="Ellipszis feliratnak 8"/>
            <p:cNvSpPr/>
            <p:nvPr/>
          </p:nvSpPr>
          <p:spPr>
            <a:xfrm>
              <a:off x="935596" y="402973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Srebrenka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Letina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pszichológus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478601"/>
              <a:ext cx="1437563" cy="193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Csoportba foglalás 12"/>
          <p:cNvGrpSpPr/>
          <p:nvPr/>
        </p:nvGrpSpPr>
        <p:grpSpPr>
          <a:xfrm>
            <a:off x="1028506" y="261923"/>
            <a:ext cx="6264696" cy="3528392"/>
            <a:chOff x="1028506" y="261923"/>
            <a:chExt cx="6264696" cy="3528392"/>
          </a:xfrm>
        </p:grpSpPr>
        <p:sp>
          <p:nvSpPr>
            <p:cNvPr id="11" name="Ellipszis feliratnak 10"/>
            <p:cNvSpPr/>
            <p:nvPr/>
          </p:nvSpPr>
          <p:spPr>
            <a:xfrm>
              <a:off x="1028506" y="261923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Simone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Righi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közgazdász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217" y="1542890"/>
              <a:ext cx="1512000" cy="15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Csoportba foglalás 14"/>
          <p:cNvGrpSpPr/>
          <p:nvPr/>
        </p:nvGrpSpPr>
        <p:grpSpPr>
          <a:xfrm>
            <a:off x="1028506" y="261923"/>
            <a:ext cx="6264696" cy="3528392"/>
            <a:chOff x="-2144642" y="-3036170"/>
            <a:chExt cx="6264696" cy="3528392"/>
          </a:xfrm>
        </p:grpSpPr>
        <p:sp>
          <p:nvSpPr>
            <p:cNvPr id="16" name="Ellipszis feliratnak 15"/>
            <p:cNvSpPr/>
            <p:nvPr/>
          </p:nvSpPr>
          <p:spPr>
            <a:xfrm>
              <a:off x="-2144642" y="-3036170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Szvetelszky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Zsuzsanna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szociálpszichológus</a:t>
              </a:r>
              <a:b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5826" y="-1948948"/>
              <a:ext cx="1488611" cy="189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Csoportba foglalás 17"/>
          <p:cNvGrpSpPr/>
          <p:nvPr/>
        </p:nvGrpSpPr>
        <p:grpSpPr>
          <a:xfrm>
            <a:off x="1065312" y="261923"/>
            <a:ext cx="6264696" cy="3528392"/>
            <a:chOff x="1907705" y="116632"/>
            <a:chExt cx="6264695" cy="3528392"/>
          </a:xfrm>
        </p:grpSpPr>
        <p:sp>
          <p:nvSpPr>
            <p:cNvPr id="19" name="Ellipszis feliratnak 18"/>
            <p:cNvSpPr/>
            <p:nvPr/>
          </p:nvSpPr>
          <p:spPr>
            <a:xfrm>
              <a:off x="1907705" y="116632"/>
              <a:ext cx="6264695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Szabó Martina –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nyelvész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543" y="1124744"/>
              <a:ext cx="1493914" cy="1986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Csoportba foglalás 27"/>
          <p:cNvGrpSpPr/>
          <p:nvPr/>
        </p:nvGrpSpPr>
        <p:grpSpPr>
          <a:xfrm>
            <a:off x="1059305" y="127594"/>
            <a:ext cx="6264696" cy="3528392"/>
            <a:chOff x="-1531850" y="-2166445"/>
            <a:chExt cx="6264696" cy="3528392"/>
          </a:xfrm>
        </p:grpSpPr>
        <p:sp>
          <p:nvSpPr>
            <p:cNvPr id="23" name="Ellipszis feliratnak 22"/>
            <p:cNvSpPr/>
            <p:nvPr/>
          </p:nvSpPr>
          <p:spPr>
            <a:xfrm>
              <a:off x="-1531850" y="-2166445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Gulyás Attila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villamosmérnök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2584" y="-1163972"/>
              <a:ext cx="1537465" cy="196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Csoportba foglalás 28"/>
          <p:cNvGrpSpPr/>
          <p:nvPr/>
        </p:nvGrpSpPr>
        <p:grpSpPr>
          <a:xfrm>
            <a:off x="1065312" y="116684"/>
            <a:ext cx="6264696" cy="3528392"/>
            <a:chOff x="-12974005" y="-698005"/>
            <a:chExt cx="6264696" cy="3528392"/>
          </a:xfrm>
        </p:grpSpPr>
        <p:sp>
          <p:nvSpPr>
            <p:cNvPr id="30" name="Ellipszis feliratnak 29"/>
            <p:cNvSpPr/>
            <p:nvPr/>
          </p:nvSpPr>
          <p:spPr>
            <a:xfrm>
              <a:off x="-12974005" y="-698005"/>
              <a:ext cx="6264696" cy="3528392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Havadi</a:t>
              </a:r>
              <a:r>
                <a:rPr lang="hu-H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Gergő - </a:t>
              </a:r>
              <a:r>
                <a:rPr lang="hu-H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szociológus-történész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65893" y="310107"/>
              <a:ext cx="1526842" cy="198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85" y="2780928"/>
            <a:ext cx="5616624" cy="37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 descr="LOGO-ER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01" y="104952"/>
            <a:ext cx="2124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64" y="4085456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8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3"/>
          <p:cNvSpPr txBox="1">
            <a:spLocks noGrp="1" noChangeArrowheads="1"/>
          </p:cNvSpPr>
          <p:nvPr/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fld id="{E880EA9F-B262-4387-BC82-FD3C6FBFEAF3}" type="slidenum">
              <a:rPr lang="hu-HU" altLang="en-US" sz="2600" b="1">
                <a:solidFill>
                  <a:srgbClr val="FFFFFF"/>
                </a:solidFill>
                <a:cs typeface="+mn-cs"/>
              </a:rPr>
              <a:pPr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88</a:t>
            </a:fld>
            <a:endParaRPr lang="hu-HU" altLang="en-US" sz="26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7825" y="764704"/>
            <a:ext cx="6840538" cy="1143000"/>
          </a:xfrm>
        </p:spPr>
        <p:txBody>
          <a:bodyPr/>
          <a:lstStyle/>
          <a:p>
            <a:pPr algn="ctr"/>
            <a:r>
              <a:rPr lang="hu-HU" altLang="hu-HU" sz="3400" dirty="0" smtClean="0"/>
              <a:t>FŐ KUTATÁSI TERÜLETEK</a:t>
            </a:r>
            <a:endParaRPr lang="en-US" altLang="hu-HU" sz="3400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06475" y="2349500"/>
            <a:ext cx="8137525" cy="417671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 typeface="Arial" charset="0"/>
              <a:buAutoNum type="arabicPeriod"/>
            </a:pPr>
            <a:r>
              <a:rPr lang="hu-HU" altLang="en-US" sz="2000" dirty="0" smtClean="0"/>
              <a:t>A negatív társas kapcsolatok és hálózatok mechanizmusai, dinamikája, és ezek következményei (Lendület kutatás)</a:t>
            </a:r>
          </a:p>
          <a:p>
            <a:pPr marL="533400" indent="-533400">
              <a:lnSpc>
                <a:spcPct val="90000"/>
              </a:lnSpc>
              <a:buFont typeface="Arial" charset="0"/>
              <a:buAutoNum type="arabicPeriod"/>
            </a:pPr>
            <a:r>
              <a:rPr lang="hu-HU" altLang="hu-HU" sz="2000" dirty="0" smtClean="0"/>
              <a:t>A pletyka és a reputációs viszonyok szerepe a kooperáció és az informális társadalmi rend fenntartásában (ERC)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hu-HU" altLang="hu-HU" sz="1600" dirty="0" smtClean="0"/>
              <a:t>Lehet a pletyka a társadalmi rend és a kooperáció garanciája</a:t>
            </a:r>
            <a:r>
              <a:rPr lang="en-US" altLang="hu-HU" sz="1600" dirty="0" smtClean="0"/>
              <a:t>?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hu-HU" sz="2000" i="1" dirty="0" smtClean="0"/>
          </a:p>
          <a:p>
            <a:pPr marL="533400" indent="-533400">
              <a:lnSpc>
                <a:spcPct val="90000"/>
              </a:lnSpc>
            </a:pPr>
            <a:r>
              <a:rPr lang="hu-HU" altLang="hu-HU" sz="2000" i="1" dirty="0" smtClean="0"/>
              <a:t>Különböző kontextusokban: iskola, gazdasági szervezet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188913"/>
            <a:ext cx="3203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u-HU" altLang="en-US" sz="1400" b="1">
                <a:solidFill>
                  <a:srgbClr val="003366"/>
                </a:solidFill>
                <a:cs typeface="+mn-cs"/>
              </a:rPr>
              <a:t>TAKÁCS KÁROLY</a:t>
            </a:r>
            <a:endParaRPr lang="hu-HU" altLang="en-US" sz="1400">
              <a:solidFill>
                <a:srgbClr val="003366"/>
              </a:solidFill>
              <a:cs typeface="+mn-cs"/>
            </a:endParaRPr>
          </a:p>
        </p:txBody>
      </p:sp>
      <p:pic>
        <p:nvPicPr>
          <p:cNvPr id="11270" name="Kép 6" descr="C:\Users\BPanyik\Desktop\B\recens_logo_cl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i_pletyka-elonye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652963"/>
            <a:ext cx="22050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OGO-ER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9481"/>
            <a:ext cx="2124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46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200" dirty="0" smtClean="0"/>
              <a:t>A Lendület kutatás céljai</a:t>
            </a:r>
          </a:p>
        </p:txBody>
      </p:sp>
      <p:pic>
        <p:nvPicPr>
          <p:cNvPr id="14338" name="Tartalom helye 1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40088" y="3946525"/>
            <a:ext cx="2374900" cy="1782763"/>
          </a:xfr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388" y="1355725"/>
            <a:ext cx="84963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A negatív kapcsolatok és hálózatok eredete és magyarázata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kiinduló hipotézis: </a:t>
            </a:r>
            <a:r>
              <a:rPr lang="hu-HU" sz="1600" dirty="0">
                <a:solidFill>
                  <a:srgbClr val="DB1FC0"/>
                </a:solidFill>
                <a:latin typeface="Calibri"/>
                <a:cs typeface="+mn-cs"/>
              </a:rPr>
              <a:t>a </a:t>
            </a:r>
            <a:r>
              <a:rPr lang="hu-HU" altLang="en-US" sz="1600" dirty="0">
                <a:solidFill>
                  <a:srgbClr val="DB1FC0"/>
                </a:solidFill>
                <a:latin typeface="Calibri"/>
                <a:cs typeface="+mn-cs"/>
              </a:rPr>
              <a:t>negatív kötések </a:t>
            </a:r>
            <a:r>
              <a:rPr lang="hu-HU" altLang="en-US" sz="1600" i="1" dirty="0">
                <a:solidFill>
                  <a:srgbClr val="DB1FC0"/>
                </a:solidFill>
                <a:latin typeface="Calibri"/>
                <a:cs typeface="+mn-cs"/>
              </a:rPr>
              <a:t>elkerülhetetlen velejárói </a:t>
            </a:r>
            <a:r>
              <a:rPr lang="hu-HU" altLang="en-US" sz="1600" dirty="0">
                <a:solidFill>
                  <a:srgbClr val="DB1FC0"/>
                </a:solidFill>
                <a:latin typeface="Calibri"/>
                <a:cs typeface="+mn-cs"/>
              </a:rPr>
              <a:t>a versenynek, amely a társadalmi lét minden színterét alakítja és viszi előre;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en-US" sz="1600" dirty="0">
                <a:solidFill>
                  <a:srgbClr val="0070C0"/>
                </a:solidFill>
                <a:latin typeface="Calibri"/>
                <a:cs typeface="+mn-cs"/>
              </a:rPr>
              <a:t>Negatív kötés: következmény (relatív frusztráció) + stratégiai eszköz</a:t>
            </a:r>
            <a:endParaRPr lang="hu-HU" sz="16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hu-HU" sz="16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A negatív kapcsolatok és hálózatok dinamikája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hu-HU" sz="16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Társadalmi problémák: a negatív kapcsolatok és hálózatok következményei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70C0"/>
                </a:solidFill>
                <a:latin typeface="Calibri"/>
              </a:rPr>
              <a:t>kiemelten: kirekesztés, szegregáció, alacsony teljesítmény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	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	Adatfelvételek:</a:t>
            </a:r>
          </a:p>
        </p:txBody>
      </p:sp>
      <p:pic>
        <p:nvPicPr>
          <p:cNvPr id="14340" name="Kép 2" descr="C:\Users\BPanyik\Desktop\B\recens_logo_cl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0911" y="71438"/>
            <a:ext cx="1421578" cy="105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Users\takacs.k\Documents\dokumentumok\Parallel_Update\FixedPFlip_JPG\FixedPFlip_TypesU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128" y="5237162"/>
            <a:ext cx="2163763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Szövegdoboz 5"/>
          <p:cNvSpPr txBox="1">
            <a:spLocks noChangeArrowheads="1"/>
          </p:cNvSpPr>
          <p:nvPr/>
        </p:nvSpPr>
        <p:spPr bwMode="auto">
          <a:xfrm>
            <a:off x="533400" y="4408488"/>
            <a:ext cx="24114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Általános iskola, 6 hullám, 22 </a:t>
            </a:r>
            <a:r>
              <a:rPr lang="hu-HU" sz="1600" dirty="0" err="1">
                <a:solidFill>
                  <a:prstClr val="black"/>
                </a:solidFill>
                <a:latin typeface="Calibri"/>
              </a:rPr>
              <a:t>dim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. hálózat, N=1175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4" name="Szövegdoboz 12"/>
          <p:cNvSpPr txBox="1">
            <a:spLocks noChangeArrowheads="1"/>
          </p:cNvSpPr>
          <p:nvPr/>
        </p:nvSpPr>
        <p:spPr bwMode="auto">
          <a:xfrm>
            <a:off x="517525" y="5157788"/>
            <a:ext cx="256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Középiskola, 4 hullám, 35 </a:t>
            </a:r>
            <a:r>
              <a:rPr lang="hu-HU" sz="1600" dirty="0" err="1">
                <a:solidFill>
                  <a:prstClr val="black"/>
                </a:solidFill>
                <a:latin typeface="Calibri"/>
              </a:rPr>
              <a:t>dim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. hálózat, N</a:t>
            </a:r>
            <a:r>
              <a:rPr lang="hu-HU" sz="1600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=1044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6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Padtárs-kísérletek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5" name="Szövegdoboz 8"/>
          <p:cNvSpPr txBox="1">
            <a:spLocks noChangeArrowheads="1"/>
          </p:cNvSpPr>
          <p:nvPr/>
        </p:nvSpPr>
        <p:spPr bwMode="auto">
          <a:xfrm>
            <a:off x="5740688" y="4998300"/>
            <a:ext cx="2382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Ágens alapú szimuláció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Kép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5975" y="4030662"/>
            <a:ext cx="12223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5630554" y="3582737"/>
            <a:ext cx="2940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  <a:cs typeface="+mn-cs"/>
              </a:rPr>
              <a:t>Hatalmi verseny 1947-1956</a:t>
            </a:r>
          </a:p>
        </p:txBody>
      </p:sp>
    </p:spTree>
    <p:extLst>
      <p:ext uri="{BB962C8B-B14F-4D97-AF65-F5344CB8AC3E}">
        <p14:creationId xmlns:p14="http://schemas.microsoft.com/office/powerpoint/2010/main" val="415918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4" name="Téglalap 6"/>
          <p:cNvSpPr>
            <a:spLocks noChangeArrowheads="1"/>
          </p:cNvSpPr>
          <p:nvPr/>
        </p:nvSpPr>
        <p:spPr bwMode="auto">
          <a:xfrm>
            <a:off x="211138" y="96838"/>
            <a:ext cx="87836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GB" altLang="hu-HU" sz="1400" smtClean="0">
                <a:solidFill>
                  <a:srgbClr val="4F81BD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Century Gothic" pitchFamily="34" charset="0"/>
              </a:rPr>
              <a:t> MTA TK Jogtudományi Intézet</a:t>
            </a:r>
            <a:r>
              <a:rPr lang="en-GB" altLang="hu-HU" sz="1400" smtClean="0">
                <a:solidFill>
                  <a:srgbClr val="EEECE1"/>
                </a:solidFill>
                <a:latin typeface="Century Gothic" pitchFamily="34" charset="0"/>
              </a:rPr>
              <a:t>▐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 MTA TK JTI</a:t>
            </a:r>
            <a:r>
              <a:rPr lang="en-GB" altLang="hu-HU" sz="1400" smtClean="0">
                <a:solidFill>
                  <a:srgbClr val="9BBB59"/>
                </a:solidFill>
                <a:latin typeface="Century Gothic" pitchFamily="34" charset="0"/>
              </a:rPr>
              <a:t>▐</a:t>
            </a:r>
            <a:r>
              <a:rPr lang="en-GB" altLang="hu-HU" sz="1400" smtClean="0">
                <a:solidFill>
                  <a:srgbClr val="FFFFFF"/>
                </a:solidFill>
                <a:latin typeface="Segoe UI Light" pitchFamily="34" charset="0"/>
              </a:rPr>
              <a:t> </a:t>
            </a:r>
            <a:r>
              <a:rPr lang="hu-HU" altLang="hu-HU" sz="1400" smtClean="0">
                <a:solidFill>
                  <a:srgbClr val="FFFFFF"/>
                </a:solidFill>
                <a:latin typeface="Segoe UI Light" pitchFamily="34" charset="0"/>
              </a:rPr>
              <a:t>2015. november 16.</a:t>
            </a:r>
            <a:r>
              <a:rPr lang="en-GB" altLang="hu-HU" sz="1400" smtClean="0">
                <a:solidFill>
                  <a:srgbClr val="CE791C"/>
                </a:solidFill>
                <a:latin typeface="Century Gothic" pitchFamily="34" charset="0"/>
              </a:rPr>
              <a:t>▐</a:t>
            </a:r>
          </a:p>
        </p:txBody>
      </p:sp>
      <p:pic>
        <p:nvPicPr>
          <p:cNvPr id="11335" name="Kép 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2825"/>
            <a:ext cx="254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36" name="Szövegdoboz 3"/>
          <p:cNvSpPr>
            <a:spLocks noChangeArrowheads="1"/>
          </p:cNvSpPr>
          <p:nvPr/>
        </p:nvSpPr>
        <p:spPr bwMode="auto">
          <a:xfrm>
            <a:off x="450850" y="908050"/>
            <a:ext cx="8224838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/>
            <a:r>
              <a:rPr lang="hu-HU" altLang="hu-HU" sz="3200" b="1" smtClean="0">
                <a:solidFill>
                  <a:srgbClr val="000000"/>
                </a:solidFill>
              </a:rPr>
              <a:t>A számok nyelvén…</a:t>
            </a:r>
          </a:p>
          <a:p>
            <a:pPr eaLnBrk="1" hangingPunct="1"/>
            <a:endParaRPr lang="hu-HU" altLang="hu-HU" sz="1600" smtClean="0">
              <a:solidFill>
                <a:srgbClr val="000000"/>
              </a:solidFill>
            </a:endParaRPr>
          </a:p>
          <a:p>
            <a:pPr eaLnBrk="1" hangingPunct="1"/>
            <a:r>
              <a:rPr lang="hu-HU" altLang="hu-HU" sz="2400" b="1" smtClean="0">
                <a:solidFill>
                  <a:srgbClr val="000000"/>
                </a:solidFill>
              </a:rPr>
              <a:t>Két OTKA-projekt:</a:t>
            </a:r>
          </a:p>
          <a:p>
            <a:pPr eaLnBrk="1" hangingPunct="1"/>
            <a:endParaRPr lang="hu-HU" altLang="hu-HU" sz="1600" b="1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hu-HU" altLang="hu-HU" sz="2200" b="1" smtClean="0">
                <a:solidFill>
                  <a:srgbClr val="000000"/>
                </a:solidFill>
              </a:rPr>
              <a:t>2012–2016</a:t>
            </a:r>
            <a:r>
              <a:rPr lang="hu-HU" altLang="hu-HU" sz="2200" smtClean="0">
                <a:solidFill>
                  <a:srgbClr val="000000"/>
                </a:solidFill>
              </a:rPr>
              <a:t> </a:t>
            </a:r>
            <a:r>
              <a:rPr lang="hu-HU" altLang="hu-HU" sz="2200" i="1" smtClean="0">
                <a:solidFill>
                  <a:srgbClr val="000000"/>
                </a:solidFill>
              </a:rPr>
              <a:t>A magyar lakosság jogtudata – elméleti és empirikus elemzé</a:t>
            </a:r>
            <a:r>
              <a:rPr lang="hu-HU" altLang="hu-HU" sz="2200" smtClean="0">
                <a:solidFill>
                  <a:srgbClr val="000000"/>
                </a:solidFill>
              </a:rPr>
              <a:t>s (16,12 m)</a:t>
            </a:r>
          </a:p>
          <a:p>
            <a:pPr eaLnBrk="1" hangingPunct="1">
              <a:buFont typeface="Arial" charset="0"/>
              <a:buChar char="•"/>
            </a:pPr>
            <a:endParaRPr lang="hu-HU" altLang="hu-HU" sz="220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hu-HU" altLang="hu-HU" sz="220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hu-HU" altLang="hu-HU" sz="2200" b="1" smtClean="0">
                <a:solidFill>
                  <a:srgbClr val="000000"/>
                </a:solidFill>
              </a:rPr>
              <a:t>2017–2020</a:t>
            </a:r>
            <a:r>
              <a:rPr lang="hu-HU" altLang="hu-HU" sz="2200" smtClean="0">
                <a:solidFill>
                  <a:srgbClr val="000000"/>
                </a:solidFill>
              </a:rPr>
              <a:t> Fekete Balázs: </a:t>
            </a:r>
            <a:r>
              <a:rPr lang="hu-HU" altLang="hu-HU" sz="2200" i="1" smtClean="0">
                <a:solidFill>
                  <a:srgbClr val="000000"/>
                </a:solidFill>
              </a:rPr>
              <a:t>A jogosultságkultúra hiánya a közép-európai jogi kultúrákban. Mítosz vagy valóság? </a:t>
            </a:r>
            <a:r>
              <a:rPr lang="hu-HU" altLang="hu-HU" sz="2200" smtClean="0">
                <a:solidFill>
                  <a:srgbClr val="000000"/>
                </a:solidFill>
              </a:rPr>
              <a:t>(12,9 m)</a:t>
            </a:r>
          </a:p>
          <a:p>
            <a:pPr eaLnBrk="1" hangingPunct="1"/>
            <a:endParaRPr lang="hu-HU" altLang="hu-HU" sz="1600" i="1" smtClean="0">
              <a:solidFill>
                <a:srgbClr val="000000"/>
              </a:solidFill>
            </a:endParaRPr>
          </a:p>
          <a:p>
            <a:pPr eaLnBrk="1" hangingPunct="1"/>
            <a:endParaRPr lang="hu-HU" altLang="hu-HU" sz="1600" b="1" i="1" smtClean="0">
              <a:solidFill>
                <a:srgbClr val="000000"/>
              </a:solidFill>
            </a:endParaRPr>
          </a:p>
        </p:txBody>
      </p:sp>
      <p:pic>
        <p:nvPicPr>
          <p:cNvPr id="11337" name="Kép 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9144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7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ím 1"/>
          <p:cNvSpPr>
            <a:spLocks noGrp="1"/>
          </p:cNvSpPr>
          <p:nvPr>
            <p:ph type="title" idx="4294967295"/>
          </p:nvPr>
        </p:nvSpPr>
        <p:spPr>
          <a:xfrm>
            <a:off x="467544" y="229211"/>
            <a:ext cx="5761038" cy="1079500"/>
          </a:xfrm>
          <a:solidFill>
            <a:srgbClr val="2D324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en-US" sz="3500" dirty="0" smtClean="0">
                <a:solidFill>
                  <a:schemeClr val="bg1"/>
                </a:solidFill>
                <a:latin typeface="Candara" pitchFamily="34" charset="0"/>
              </a:rPr>
              <a:t>A Romák és </a:t>
            </a:r>
            <a:r>
              <a:rPr lang="hu-HU" altLang="en-US" sz="3500" dirty="0" err="1" smtClean="0">
                <a:solidFill>
                  <a:schemeClr val="bg1"/>
                </a:solidFill>
                <a:latin typeface="Candara" pitchFamily="34" charset="0"/>
              </a:rPr>
              <a:t>nem-Romák</a:t>
            </a:r>
            <a:r>
              <a:rPr lang="hu-HU" altLang="en-US" sz="3500" dirty="0" smtClean="0">
                <a:solidFill>
                  <a:schemeClr val="bg1"/>
                </a:solidFill>
                <a:latin typeface="Candara" pitchFamily="34" charset="0"/>
              </a:rPr>
              <a:t> padtársainak teljesítménye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361189" y="649307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Keller, T. and </a:t>
            </a: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Takács, K.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under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review</a:t>
            </a:r>
            <a:endParaRPr lang="hu-H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75913"/>
            <a:ext cx="7128792" cy="521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7782" r="4853" b="20142"/>
          <a:stretch/>
        </p:blipFill>
        <p:spPr bwMode="auto">
          <a:xfrm rot="962460">
            <a:off x="4752183" y="1579141"/>
            <a:ext cx="2019720" cy="72886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Kép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340768"/>
            <a:ext cx="219573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13688"/>
            <a:ext cx="16557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54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01DEB2-60D6-498C-84C9-FDE9BD8E13F9}" type="slidenum">
              <a:rPr lang="hu-HU" altLang="en-US" sz="26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91</a:t>
            </a:fld>
            <a:endParaRPr lang="hu-HU" altLang="en-US" sz="2600">
              <a:solidFill>
                <a:srgbClr val="FFFFFF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981075"/>
            <a:ext cx="6552728" cy="787400"/>
          </a:xfrm>
        </p:spPr>
        <p:txBody>
          <a:bodyPr/>
          <a:lstStyle/>
          <a:p>
            <a:pPr algn="ctr"/>
            <a:r>
              <a:rPr lang="hu-HU" altLang="hu-HU" sz="2800" dirty="0" smtClean="0"/>
              <a:t>RÉSZPROJEKTEK ÉS MÓDSZEREK</a:t>
            </a:r>
            <a:endParaRPr lang="en-US" altLang="hu-HU" sz="2800" dirty="0" smtClean="0"/>
          </a:p>
        </p:txBody>
      </p:sp>
      <p:graphicFrame>
        <p:nvGraphicFramePr>
          <p:cNvPr id="8279" name="Group 87"/>
          <p:cNvGraphicFramePr>
            <a:graphicFrameLocks noGrp="1"/>
          </p:cNvGraphicFramePr>
          <p:nvPr>
            <p:ph idx="4294967295"/>
          </p:nvPr>
        </p:nvGraphicFramePr>
        <p:xfrm>
          <a:off x="827088" y="2276475"/>
          <a:ext cx="8316912" cy="4510087"/>
        </p:xfrm>
        <a:graphic>
          <a:graphicData uri="http://schemas.openxmlformats.org/drawingml/2006/table">
            <a:tbl>
              <a:tblPr/>
              <a:tblGrid>
                <a:gridCol w="43209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3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22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KUTATÁSI PROBLÉMÁK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Alprojektek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ŐSZINTESÉGHITELESSÉG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TERJEDÉS, TOPOLÓGIA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KOOPERÁCIÓ TÁRSADALMI REND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814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38200" indent="-3810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7300" indent="-3429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76400" indent="-3048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133600" indent="-3048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90800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3048000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505200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962400" indent="-304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1. 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Jelzések és pletyka: egy szociológiai elmélet megalapozása</a:t>
                      </a:r>
                      <a:endParaRPr kumimoji="0" lang="en-U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92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 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Ágens alapú modellezés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91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3. 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Pletyka labor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65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4. </a:t>
                      </a:r>
                      <a:r>
                        <a:rPr kumimoji="0" lang="hu-HU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Triád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-alapú statisztikai módszertan 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hu-HU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6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5. 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Iskolai és szervezeti pletyka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87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6. </a:t>
                      </a:r>
                      <a:r>
                        <a:rPr kumimoji="0" lang="hu-HU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„Okos titokvadászat”: valós társas interakciók kutatása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 2" pitchFamily="18" charset="2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54" name="Text Box 5"/>
          <p:cNvSpPr txBox="1">
            <a:spLocks noChangeArrowheads="1"/>
          </p:cNvSpPr>
          <p:nvPr/>
        </p:nvSpPr>
        <p:spPr bwMode="auto">
          <a:xfrm>
            <a:off x="0" y="188913"/>
            <a:ext cx="3203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u-HU" altLang="en-US" sz="1400" b="1">
                <a:solidFill>
                  <a:srgbClr val="003366"/>
                </a:solidFill>
                <a:cs typeface="+mn-cs"/>
              </a:rPr>
              <a:t>KÁROLY TAKÁCS</a:t>
            </a:r>
            <a:r>
              <a:rPr lang="hu-HU" altLang="en-US" sz="1400">
                <a:solidFill>
                  <a:srgbClr val="003366"/>
                </a:solidFill>
                <a:cs typeface="+mn-cs"/>
              </a:rPr>
              <a:t> - EVILTONGUE</a:t>
            </a:r>
          </a:p>
        </p:txBody>
      </p:sp>
      <p:pic>
        <p:nvPicPr>
          <p:cNvPr id="17455" name="Kép 6" descr="C:\Users\BPanyik\Desktop\B\recens_logo_cl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688"/>
            <a:ext cx="12969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old-women-paint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0391"/>
            <a:ext cx="2771799" cy="206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4775958" y="3085929"/>
            <a:ext cx="2951163" cy="1836489"/>
            <a:chOff x="4895850" y="1160463"/>
            <a:chExt cx="4248150" cy="2832100"/>
          </a:xfrm>
        </p:grpSpPr>
        <p:pic>
          <p:nvPicPr>
            <p:cNvPr id="11" name="Kép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850" y="1160463"/>
              <a:ext cx="4248150" cy="283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Egyenes összekötő nyíllal 11"/>
            <p:cNvCxnSpPr/>
            <p:nvPr/>
          </p:nvCxnSpPr>
          <p:spPr>
            <a:xfrm flipH="1">
              <a:off x="6804025" y="2695575"/>
              <a:ext cx="34925" cy="12969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örbe összekötő 12"/>
            <p:cNvCxnSpPr/>
            <p:nvPr/>
          </p:nvCxnSpPr>
          <p:spPr>
            <a:xfrm flipV="1">
              <a:off x="5795963" y="2695575"/>
              <a:ext cx="1008062" cy="228600"/>
            </a:xfrm>
            <a:prstGeom prst="curvedConnector3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5076825" y="2695575"/>
              <a:ext cx="2232025" cy="10937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>
              <a:off x="7308850" y="2695575"/>
              <a:ext cx="6477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13" y="1724561"/>
            <a:ext cx="3082045" cy="19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10" y="4922418"/>
            <a:ext cx="317617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565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 txBox="1">
            <a:spLocks noGrp="1" noChangeArrowheads="1"/>
          </p:cNvSpPr>
          <p:nvPr/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fld id="{7B3011AF-F53D-4A3D-A11C-9FAEC0B7410D}" type="slidenum">
              <a:rPr lang="hu-HU" altLang="en-US" sz="2600" b="1">
                <a:solidFill>
                  <a:srgbClr val="FFFFFF"/>
                </a:solidFill>
                <a:cs typeface="+mn-cs"/>
              </a:rPr>
              <a:pPr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92</a:t>
            </a:fld>
            <a:endParaRPr lang="hu-HU" altLang="en-US" sz="26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765175"/>
            <a:ext cx="7924800" cy="1143000"/>
          </a:xfrm>
        </p:spPr>
        <p:txBody>
          <a:bodyPr/>
          <a:lstStyle/>
          <a:p>
            <a:pPr algn="ctr"/>
            <a:r>
              <a:rPr lang="hu-HU" altLang="hu-HU" sz="3000" smtClean="0"/>
              <a:t>VÁRHATÓ FEJLEMÉNYEK, INNOVÁCIÓK</a:t>
            </a:r>
            <a:endParaRPr lang="en-US" altLang="hu-HU" sz="3000" smtClean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076825" y="2565400"/>
            <a:ext cx="3598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3366"/>
              </a:solidFill>
              <a:cs typeface="+mn-cs"/>
            </a:endParaRPr>
          </a:p>
        </p:txBody>
      </p:sp>
      <p:pic>
        <p:nvPicPr>
          <p:cNvPr id="37893" name="Kép 6" descr="C:\Users\BPanyik\Desktop\B\recens_logo_cl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0103" name="Group 7"/>
          <p:cNvGraphicFramePr>
            <a:graphicFrameLocks noGrp="1"/>
          </p:cNvGraphicFramePr>
          <p:nvPr/>
        </p:nvGraphicFramePr>
        <p:xfrm>
          <a:off x="2771775" y="2301875"/>
          <a:ext cx="6372225" cy="4470400"/>
        </p:xfrm>
        <a:graphic>
          <a:graphicData uri="http://schemas.openxmlformats.org/drawingml/2006/table">
            <a:tbl>
              <a:tblPr/>
              <a:tblGrid>
                <a:gridCol w="6372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MÓDSZERTAN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Új, </a:t>
                      </a:r>
                      <a:r>
                        <a:rPr kumimoji="0" lang="hu-HU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triád</a:t>
                      </a: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-alapú kapcsolatháló elemzés módszertan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Új kutatási módszerek, technológiák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ELMÉLET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Interdiszciplináris szintézis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társadalmi rend, kooperáció és a pletyka kapcsolata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 őszinteség és a hihető kommunikáció feltételei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GYAKORLAT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pletykával szembeni sztereotípiák felülvizsgálata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kooperáció feltételeinek a meghatározása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pletyka miatti társas kirekesztés megelőzése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7920" name="Picture 33" descr="1829591153_malefriends300_x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7654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1" name="Text Box 5"/>
          <p:cNvSpPr txBox="1">
            <a:spLocks noChangeArrowheads="1"/>
          </p:cNvSpPr>
          <p:nvPr/>
        </p:nvSpPr>
        <p:spPr bwMode="auto">
          <a:xfrm>
            <a:off x="53975" y="19050"/>
            <a:ext cx="32035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u-HU" altLang="en-US" sz="1400" b="1">
                <a:solidFill>
                  <a:srgbClr val="003366"/>
                </a:solidFill>
                <a:cs typeface="+mn-cs"/>
              </a:rPr>
              <a:t>TAKÁCS KÁROLY</a:t>
            </a:r>
            <a:endParaRPr lang="hu-HU" altLang="en-US" sz="1400">
              <a:solidFill>
                <a:srgbClr val="003366"/>
              </a:solidFill>
              <a:cs typeface="+mn-cs"/>
            </a:endParaRPr>
          </a:p>
        </p:txBody>
      </p:sp>
      <p:sp>
        <p:nvSpPr>
          <p:cNvPr id="37922" name="Szövegdoboz 2"/>
          <p:cNvSpPr txBox="1">
            <a:spLocks noChangeArrowheads="1"/>
          </p:cNvSpPr>
          <p:nvPr/>
        </p:nvSpPr>
        <p:spPr bwMode="auto">
          <a:xfrm>
            <a:off x="3492500" y="188913"/>
            <a:ext cx="404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u-HU" altLang="en-US" sz="1800">
                <a:solidFill>
                  <a:srgbClr val="003366"/>
                </a:solidFill>
                <a:cs typeface="+mn-cs"/>
              </a:rPr>
              <a:t>www.recens.tk.mta.hu</a:t>
            </a:r>
            <a:endParaRPr lang="en-US" altLang="en-US" sz="1800">
              <a:solidFill>
                <a:srgbClr val="00336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2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10456"/>
            <a:ext cx="16557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5" name="Diagram 1"/>
          <p:cNvGraphicFramePr>
            <a:graphicFrameLocks/>
          </p:cNvGraphicFramePr>
          <p:nvPr/>
        </p:nvGraphicFramePr>
        <p:xfrm>
          <a:off x="273050" y="785813"/>
          <a:ext cx="5645150" cy="44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r:id="rId4" imgW="5645385" imgH="4493141" progId="Excel.Chart.8">
                  <p:embed/>
                </p:oleObj>
              </mc:Choice>
              <mc:Fallback>
                <p:oleObj r:id="rId4" imgW="5645385" imgH="44931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785813"/>
                        <a:ext cx="5645150" cy="449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Szövegdoboz 2"/>
          <p:cNvSpPr txBox="1">
            <a:spLocks noChangeArrowheads="1"/>
          </p:cNvSpPr>
          <p:nvPr/>
        </p:nvSpPr>
        <p:spPr bwMode="auto">
          <a:xfrm>
            <a:off x="587375" y="330200"/>
            <a:ext cx="506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altLang="en-US" b="1">
                <a:solidFill>
                  <a:prstClr val="black"/>
                </a:solidFill>
              </a:rPr>
              <a:t>Nemzetközi impakt faktoros publikációk 2013-2016</a:t>
            </a:r>
            <a:endParaRPr lang="en-US" altLang="en-US" b="1">
              <a:solidFill>
                <a:prstClr val="black"/>
              </a:solidFill>
            </a:endParaRPr>
          </a:p>
        </p:txBody>
      </p:sp>
      <p:graphicFrame>
        <p:nvGraphicFramePr>
          <p:cNvPr id="13317" name="Diagram 4"/>
          <p:cNvGraphicFramePr>
            <a:graphicFrameLocks/>
          </p:cNvGraphicFramePr>
          <p:nvPr/>
        </p:nvGraphicFramePr>
        <p:xfrm>
          <a:off x="4160838" y="2370138"/>
          <a:ext cx="5033962" cy="453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9" r:id="rId6" imgW="5029636" imgH="4535817" progId="Excel.Chart.8">
                  <p:embed/>
                </p:oleObj>
              </mc:Choice>
              <mc:Fallback>
                <p:oleObj r:id="rId6" imgW="5029636" imgH="453581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838" y="2370138"/>
                        <a:ext cx="5033962" cy="453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251520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Néray Bálint, Boda Zsófia: Best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Student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Paper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Award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, INSNA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Vörös András, Boda Zsófia: PhD Oxford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Korábbi tagok: ETH Zürich, Columbia, </a:t>
            </a:r>
            <a:r>
              <a:rPr lang="hu-HU" dirty="0" err="1">
                <a:solidFill>
                  <a:prstClr val="black"/>
                </a:solidFill>
                <a:latin typeface="Calibri"/>
                <a:cs typeface="+mn-cs"/>
              </a:rPr>
              <a:t>Northwestern</a:t>
            </a:r>
            <a:r>
              <a:rPr lang="hu-HU" dirty="0">
                <a:solidFill>
                  <a:prstClr val="black"/>
                </a:solidFill>
                <a:latin typeface="Calibri"/>
                <a:cs typeface="+mn-cs"/>
              </a:rPr>
              <a:t>, OECD, U Ljubljana, Bologna </a:t>
            </a:r>
          </a:p>
        </p:txBody>
      </p:sp>
      <p:sp>
        <p:nvSpPr>
          <p:cNvPr id="8" name="Szövegdoboz 7"/>
          <p:cNvSpPr txBox="1"/>
          <p:nvPr/>
        </p:nvSpPr>
        <p:spPr>
          <a:xfrm rot="-1740000">
            <a:off x="2547257" y="4895052"/>
            <a:ext cx="564639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400" b="1" dirty="0" err="1">
                <a:solidFill>
                  <a:srgbClr val="FF0000"/>
                </a:solidFill>
                <a:latin typeface="Calibri"/>
                <a:cs typeface="+mn-cs"/>
              </a:rPr>
              <a:t>recens.tk.mta.hu</a:t>
            </a:r>
            <a:endParaRPr lang="en-US" sz="24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ács">
  <a:themeElements>
    <a:clrScheme name="Rács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Rács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ács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pszulák">
  <a:themeElements>
    <a:clrScheme name="Kapszulák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zulá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zulák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téma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pszulák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</a:themeOverride>
</file>

<file path=ppt/theme/themeOverride2.xml><?xml version="1.0" encoding="utf-8"?>
<a:themeOverride xmlns:a="http://schemas.openxmlformats.org/drawingml/2006/main">
  <a:clrScheme name="Kapszulák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Kapszulák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</a:themeOverride>
</file>

<file path=ppt/theme/themeOverride5.xml><?xml version="1.0" encoding="utf-8"?>
<a:themeOverride xmlns:a="http://schemas.openxmlformats.org/drawingml/2006/main">
  <a:clrScheme name="Kapszulák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6103</TotalTime>
  <Words>4510</Words>
  <Application>Microsoft Office PowerPoint</Application>
  <PresentationFormat>Diavetítés a képernyőre (4:3 oldalarány)</PresentationFormat>
  <Paragraphs>788</Paragraphs>
  <Slides>93</Slides>
  <Notes>7</Notes>
  <HiddenSlides>0</HiddenSlides>
  <MMClips>0</MMClips>
  <ScaleCrop>false</ScaleCrop>
  <HeadingPairs>
    <vt:vector size="6" baseType="variant">
      <vt:variant>
        <vt:lpstr>Téma</vt:lpstr>
      </vt:variant>
      <vt:variant>
        <vt:i4>9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93</vt:i4>
      </vt:variant>
    </vt:vector>
  </HeadingPairs>
  <TitlesOfParts>
    <vt:vector size="103" baseType="lpstr">
      <vt:lpstr>Office Theme</vt:lpstr>
      <vt:lpstr>1_Office Theme</vt:lpstr>
      <vt:lpstr>Rács</vt:lpstr>
      <vt:lpstr>Office-téma</vt:lpstr>
      <vt:lpstr>Kapszulák</vt:lpstr>
      <vt:lpstr>1_Office-téma</vt:lpstr>
      <vt:lpstr>2_Office-téma</vt:lpstr>
      <vt:lpstr>5_Office-téma</vt:lpstr>
      <vt:lpstr>3_Office-téma</vt:lpstr>
      <vt:lpstr>Microsoft Excel-diagram</vt:lpstr>
      <vt:lpstr>PowerPoint bemutató</vt:lpstr>
      <vt:lpstr>PowerPoint bemutató</vt:lpstr>
      <vt:lpstr>PowerPoint bemutató</vt:lpstr>
      <vt:lpstr>Publikációink</vt:lpstr>
      <vt:lpstr>Rendezvények</vt:lpstr>
      <vt:lpstr>Disszemináció és népszerűsítés</vt:lpstr>
      <vt:lpstr>MTA TK JTI Interdiszciplináris jogi kutatások csoportja 2013–2017 Alapítók: Gajduschek György és Fekete Balázs</vt:lpstr>
      <vt:lpstr>PowerPoint bemutató</vt:lpstr>
      <vt:lpstr>PowerPoint bemutató</vt:lpstr>
      <vt:lpstr>PowerPoint bemutató</vt:lpstr>
      <vt:lpstr>PowerPoint bemutató</vt:lpstr>
      <vt:lpstr>PowerPoint bemutató</vt:lpstr>
      <vt:lpstr>Csoportos igényérvényesítés és kisebbségi jogok Körtvélyesi Zsolt (tudományos segédmunkatárs) </vt:lpstr>
      <vt:lpstr>MTA TK KISEBBSÉGKUTATÓ INTÉZET</vt:lpstr>
      <vt:lpstr>A TK Kisebbségkutató Intézet fő feladatai</vt:lpstr>
      <vt:lpstr>Az Intézet kutatási feladatai (I)</vt:lpstr>
      <vt:lpstr>Az Intézet kutatási feladatai (II)</vt:lpstr>
      <vt:lpstr>Kutatási területek (I):  a kisebbségi magyar közösségek</vt:lpstr>
      <vt:lpstr>Kutatási területek (II):  a (tengerentúli) magyar diaszpóra</vt:lpstr>
      <vt:lpstr>Kutatási területek (III): nemzeti és etnikai kisebbségek/nemzetiségek Magyarországon</vt:lpstr>
      <vt:lpstr>Kutatási területek (IV): a magyarországi romák</vt:lpstr>
      <vt:lpstr>Kutatási területek (V):  zsidó közösségek</vt:lpstr>
      <vt:lpstr>Kutatási területek (VI): a Magyarországot érintő migráció</vt:lpstr>
      <vt:lpstr>Kutatási területek (VII): etnopolitikai és jogi megközelítések</vt:lpstr>
      <vt:lpstr>Hazai és nemzetközi kapcsolatok</vt:lpstr>
      <vt:lpstr>Tudomány és társadalom</vt:lpstr>
      <vt:lpstr>A Kisebbségszociológiai és Antropológiai Osztály főbb kutatásai</vt:lpstr>
      <vt:lpstr>A Kisebbségtörténeti és Etnopolitikai Osztály főbb kutatásai</vt:lpstr>
      <vt:lpstr>Fő kihívások</vt:lpstr>
      <vt:lpstr>Választások és személyi elvű kisebbségi autonómiák Közép- és Délkelet-Európában</vt:lpstr>
      <vt:lpstr>Választott személyi elvű kisebbségi autonómiák Közép- és Délkelet-Európában</vt:lpstr>
      <vt:lpstr>A választások</vt:lpstr>
      <vt:lpstr>Kutatási kérdések</vt:lpstr>
      <vt:lpstr>Választási verseny:  a kisebbségi önkormányzati jelöltek átlagos száma Magyarországon, 2010</vt:lpstr>
      <vt:lpstr>Választói részvétel a nemzeti kisebbségi tanácsi választásokon Szerbiában, 2014 (%)</vt:lpstr>
      <vt:lpstr>MTA TK Fórum Budapest, 2017. november 16.</vt:lpstr>
      <vt:lpstr>PowerPoint bemutató</vt:lpstr>
      <vt:lpstr>PowerPoint bemutató</vt:lpstr>
      <vt:lpstr>Néhány kutatás</vt:lpstr>
      <vt:lpstr>PowerPoint bemutató</vt:lpstr>
      <vt:lpstr>Választáskutatási panel</vt:lpstr>
      <vt:lpstr>Kutatási kérdések</vt:lpstr>
      <vt:lpstr>Résztvevő kollégák</vt:lpstr>
      <vt:lpstr>A Comparative Agendas Project (CAP)</vt:lpstr>
      <vt:lpstr>PowerPoint bemutató</vt:lpstr>
      <vt:lpstr>Kutatási eredmények</vt:lpstr>
      <vt:lpstr>1. példa: Költségvetési változások és politikai rezsimek</vt:lpstr>
      <vt:lpstr>PowerPoint bemutató</vt:lpstr>
      <vt:lpstr>3. példa: Törvénymódosítás gyakorisága</vt:lpstr>
      <vt:lpstr>PowerPoint bemutató</vt:lpstr>
      <vt:lpstr>Futó projektek - 2017</vt:lpstr>
      <vt:lpstr>Futó projektek - 2017</vt:lpstr>
      <vt:lpstr>H2020 beadott pályázatok</vt:lpstr>
      <vt:lpstr>Most induló kutatások</vt:lpstr>
      <vt:lpstr>Ösztöndíjak - díjak</vt:lpstr>
      <vt:lpstr>NEMZETKÖZI publikációs tevékenység 2017 évben (01-09 hó)</vt:lpstr>
      <vt:lpstr>PowerPoint bemutató</vt:lpstr>
      <vt:lpstr>PowerPoint bemutató</vt:lpstr>
      <vt:lpstr>Az SZI online társadalomtudományi folyóirata a Socio.hu Társadalomtudományi Szemle </vt:lpstr>
      <vt:lpstr>PowerPoint bemutató</vt:lpstr>
      <vt:lpstr>PowerPoint bemutató</vt:lpstr>
      <vt:lpstr>PowerPoint bemutató</vt:lpstr>
      <vt:lpstr>Kutatók éjszakája az MTA TK Szociológiai Intézetében</vt:lpstr>
      <vt:lpstr>PowerPoint bemutató</vt:lpstr>
      <vt:lpstr>Sajtómegjelenés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Magyar szociológiáról terepkutatás és szövegelemzés</vt:lpstr>
      <vt:lpstr>PowerPoint bemutató</vt:lpstr>
      <vt:lpstr>PowerPoint bemutató</vt:lpstr>
      <vt:lpstr>PowerPoint bemutató</vt:lpstr>
      <vt:lpstr>PowerPoint bemutató</vt:lpstr>
      <vt:lpstr>MTA TK Gyerekesély-kutató Csoport</vt:lpstr>
      <vt:lpstr>A kutatócsoportról</vt:lpstr>
      <vt:lpstr>Feladataink</vt:lpstr>
      <vt:lpstr>Fő Kutatásaink 2016-2021 között</vt:lpstr>
      <vt:lpstr>Fő Kutatásaink 2016-2021 között</vt:lpstr>
      <vt:lpstr>További tevékenységeink</vt:lpstr>
      <vt:lpstr>Köszönöm a figyelmet!</vt:lpstr>
      <vt:lpstr>TAKÁCS KÁROLY  Kutatócsoport-vezető   </vt:lpstr>
      <vt:lpstr>A RECENS kutatócsoport</vt:lpstr>
      <vt:lpstr>PowerPoint bemutató</vt:lpstr>
      <vt:lpstr>FŐ KUTATÁSI TERÜLETEK</vt:lpstr>
      <vt:lpstr>A Lendület kutatás céljai</vt:lpstr>
      <vt:lpstr>A Romák és nem-Romák padtársainak teljesítménye</vt:lpstr>
      <vt:lpstr>RÉSZPROJEKTEK ÉS MÓDSZEREK</vt:lpstr>
      <vt:lpstr>VÁRHATÓ FEJLEMÉNYEK, INNOVÁCIÓK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Évértékelő értekezlet 2012-ről</dc:title>
  <dc:creator>TAMAS Veronika</dc:creator>
  <cp:lastModifiedBy>Bacsadi Zsófia</cp:lastModifiedBy>
  <cp:revision>690</cp:revision>
  <cp:lastPrinted>2015-02-18T12:46:02Z</cp:lastPrinted>
  <dcterms:created xsi:type="dcterms:W3CDTF">2013-02-14T09:07:33Z</dcterms:created>
  <dcterms:modified xsi:type="dcterms:W3CDTF">2017-11-20T09:50:47Z</dcterms:modified>
</cp:coreProperties>
</file>