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9" r:id="rId22"/>
    <p:sldId id="290" r:id="rId23"/>
    <p:sldId id="291" r:id="rId24"/>
    <p:sldId id="292" r:id="rId25"/>
    <p:sldId id="293" r:id="rId26"/>
    <p:sldId id="29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baseline="0"/>
              <a:t>Impakt faktoros és vezető nemzetközi kiadónál megjelent tudományos művek a TK-ban  </a:t>
            </a:r>
          </a:p>
          <a:p>
            <a:pPr>
              <a:defRPr/>
            </a:pPr>
            <a:r>
              <a:rPr lang="hu-HU" baseline="0"/>
              <a:t>2015-2017</a:t>
            </a:r>
            <a:endParaRPr lang="hu-H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542827979835853E-2"/>
          <c:y val="0.2857559537125039"/>
          <c:w val="0.59494889527697925"/>
          <c:h val="0.6512974019826551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Munka1!$A$4</c:f>
              <c:strCache>
                <c:ptCount val="1"/>
                <c:pt idx="0">
                  <c:v>impakt faktoros folyóiratcikk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 09 hóig</c:v>
                </c:pt>
              </c:strCache>
            </c:strRef>
          </c:cat>
          <c:val>
            <c:numRef>
              <c:f>Munka1!$B$4:$D$4</c:f>
              <c:numCache>
                <c:formatCode>General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</c:ser>
        <c:ser>
          <c:idx val="2"/>
          <c:order val="1"/>
          <c:tx>
            <c:strRef>
              <c:f>Munka1!$A$5</c:f>
              <c:strCache>
                <c:ptCount val="1"/>
                <c:pt idx="0">
                  <c:v>vezető nemzetközi kiadónál megjelent könyv, könyvfejezet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 09 hóig</c:v>
                </c:pt>
              </c:strCache>
            </c:strRef>
          </c:cat>
          <c:val>
            <c:numRef>
              <c:f>Munka1!$B$5:$D$5</c:f>
              <c:numCache>
                <c:formatCode>General</c:formatCode>
                <c:ptCount val="3"/>
                <c:pt idx="0">
                  <c:v>10</c:v>
                </c:pt>
                <c:pt idx="1">
                  <c:v>19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1972480"/>
        <c:axId val="195353344"/>
      </c:barChart>
      <c:catAx>
        <c:axId val="101972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95353344"/>
        <c:crosses val="autoZero"/>
        <c:auto val="1"/>
        <c:lblAlgn val="ctr"/>
        <c:lblOffset val="100"/>
        <c:noMultiLvlLbl val="0"/>
      </c:catAx>
      <c:valAx>
        <c:axId val="195353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972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1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0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95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9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7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4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3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7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74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7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48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87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45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27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92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43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60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5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51686-E6BF-4D3B-A353-BC440864AE0C}" type="datetimeFigureOut">
              <a:rPr lang="hu-HU" smtClean="0"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2C76-B9A5-42AD-99D4-BBB82350FA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33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204A-B270-42FE-AD37-1D34F2115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9BAD-0194-43A8-B383-FAB8BE5246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Kutatóközponti információs nap és fórum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2017. </a:t>
            </a:r>
            <a:r>
              <a:rPr lang="hu-HU" dirty="0"/>
              <a:t>n</a:t>
            </a:r>
            <a:r>
              <a:rPr lang="hu-HU" dirty="0" smtClean="0"/>
              <a:t>ovember 16.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34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Képzési </a:t>
            </a:r>
            <a:r>
              <a:rPr lang="hu-HU" sz="3800" dirty="0" smtClean="0"/>
              <a:t>program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Szövegbányászat a társadalomtudományban alapszintű-haladó, Sebők Miklós, TK PTI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Kapcsolatháló-elemzés kezdő-haladó kurzus, Takács Károly, Kisfalusi Dorottya, Samu Flóra, </a:t>
            </a:r>
            <a:r>
              <a:rPr lang="hu-HU" sz="2400" dirty="0" err="1" smtClean="0"/>
              <a:t>Havelda</a:t>
            </a:r>
            <a:r>
              <a:rPr lang="hu-HU" sz="2400" dirty="0" smtClean="0"/>
              <a:t> Anikó TK RECENS</a:t>
            </a:r>
            <a:br>
              <a:rPr lang="hu-HU" sz="2400" dirty="0" smtClean="0"/>
            </a:br>
            <a:r>
              <a:rPr lang="hu-HU" sz="2400" dirty="0" smtClean="0"/>
              <a:t>Kvantitatív </a:t>
            </a:r>
            <a:r>
              <a:rPr lang="hu-HU" sz="2400" dirty="0"/>
              <a:t>módszertan a </a:t>
            </a:r>
            <a:r>
              <a:rPr lang="hu-HU" sz="2400" dirty="0" smtClean="0"/>
              <a:t>jogtudományban, Lőrincz Viktor, TK JTI</a:t>
            </a: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err="1"/>
              <a:t>Academic</a:t>
            </a:r>
            <a:r>
              <a:rPr lang="hu-HU" sz="2400" dirty="0"/>
              <a:t> </a:t>
            </a:r>
            <a:r>
              <a:rPr lang="hu-HU" sz="2400" dirty="0" err="1" smtClean="0"/>
              <a:t>writing</a:t>
            </a:r>
            <a:r>
              <a:rPr lang="hu-HU" sz="2400" dirty="0" smtClean="0"/>
              <a:t>, Robin </a:t>
            </a:r>
            <a:r>
              <a:rPr lang="hu-HU" sz="2400" dirty="0" err="1" smtClean="0"/>
              <a:t>Bellers</a:t>
            </a:r>
            <a:r>
              <a:rPr lang="hu-HU" sz="2400" dirty="0" smtClean="0"/>
              <a:t>, CEU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err="1" smtClean="0"/>
              <a:t>Stata-tanfolyam</a:t>
            </a:r>
            <a:r>
              <a:rPr lang="hu-HU" sz="2400" dirty="0" smtClean="0"/>
              <a:t>, </a:t>
            </a:r>
            <a:r>
              <a:rPr lang="hu-HU" sz="2400" dirty="0" err="1" smtClean="0"/>
              <a:t>Czethoffer</a:t>
            </a:r>
            <a:r>
              <a:rPr lang="hu-HU" sz="2400" dirty="0" smtClean="0"/>
              <a:t> Éva, MTA KRTK</a:t>
            </a:r>
            <a:endParaRPr lang="hu-HU" sz="2400" dirty="0"/>
          </a:p>
          <a:p>
            <a:pPr marL="0" indent="0">
              <a:buNone/>
            </a:pPr>
            <a:r>
              <a:rPr lang="hu-HU" sz="2400" dirty="0" err="1"/>
              <a:t>Presentation</a:t>
            </a:r>
            <a:r>
              <a:rPr lang="hu-HU" sz="2400" dirty="0"/>
              <a:t> </a:t>
            </a:r>
            <a:r>
              <a:rPr lang="hu-HU" sz="2400" dirty="0" err="1" smtClean="0"/>
              <a:t>skills</a:t>
            </a:r>
            <a:r>
              <a:rPr lang="hu-HU" sz="2400" dirty="0" smtClean="0"/>
              <a:t> </a:t>
            </a:r>
            <a:r>
              <a:rPr lang="hu-HU" sz="2400" dirty="0" err="1" smtClean="0"/>
              <a:t>Workshop</a:t>
            </a:r>
            <a:r>
              <a:rPr lang="hu-HU" sz="2400" dirty="0" smtClean="0"/>
              <a:t>, </a:t>
            </a:r>
            <a:r>
              <a:rPr lang="hu-HU" sz="2400" dirty="0" err="1" smtClean="0"/>
              <a:t>Jason</a:t>
            </a:r>
            <a:r>
              <a:rPr lang="hu-HU" sz="2400" dirty="0" smtClean="0"/>
              <a:t> Means, TK Főigazgatóság</a:t>
            </a:r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Adatmenedzsment, Kovács </a:t>
            </a:r>
            <a:r>
              <a:rPr lang="hu-HU" sz="2400" dirty="0"/>
              <a:t>Éva, Gárdos </a:t>
            </a:r>
            <a:r>
              <a:rPr lang="hu-HU" sz="2400" dirty="0" smtClean="0"/>
              <a:t>Judit TK SZI – KDK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Az ötlettől a projektig – pályázati stratégia és pályázatírás </a:t>
            </a:r>
            <a:r>
              <a:rPr lang="hu-HU" sz="2400" dirty="0" smtClean="0"/>
              <a:t>tréning, </a:t>
            </a:r>
            <a:r>
              <a:rPr lang="hu-HU" sz="2400" dirty="0" err="1" smtClean="0"/>
              <a:t>Schenk</a:t>
            </a:r>
            <a:r>
              <a:rPr lang="hu-HU" sz="2400" dirty="0" smtClean="0"/>
              <a:t> </a:t>
            </a:r>
            <a:r>
              <a:rPr lang="hu-HU" sz="2400" dirty="0"/>
              <a:t>Borbála, Bozsó Beáta, Tamás Veronika, </a:t>
            </a:r>
            <a:r>
              <a:rPr lang="hu-HU" sz="2400" dirty="0" err="1"/>
              <a:t>Jason</a:t>
            </a:r>
            <a:r>
              <a:rPr lang="hu-HU" sz="2400" dirty="0"/>
              <a:t> </a:t>
            </a:r>
            <a:r>
              <a:rPr lang="hu-HU" sz="2400" dirty="0" err="1" smtClean="0"/>
              <a:t>Means</a:t>
            </a:r>
            <a:r>
              <a:rPr lang="hu-HU" sz="2400" dirty="0" smtClean="0"/>
              <a:t> TK Főigazgatóság</a:t>
            </a:r>
          </a:p>
          <a:p>
            <a:pPr marL="0" indent="0">
              <a:buNone/>
            </a:pPr>
            <a:r>
              <a:rPr lang="hu-HU" sz="2400" dirty="0" smtClean="0"/>
              <a:t>Publikációs </a:t>
            </a:r>
            <a:r>
              <a:rPr lang="hu-HU" sz="2400" dirty="0" err="1" smtClean="0"/>
              <a:t>workshop</a:t>
            </a:r>
            <a:r>
              <a:rPr lang="hu-HU" sz="2400" dirty="0" smtClean="0"/>
              <a:t>, Péli Gábor, MTA TK főigazgató-helyettes</a:t>
            </a:r>
          </a:p>
        </p:txBody>
      </p:sp>
    </p:spTree>
    <p:extLst>
      <p:ext uri="{BB962C8B-B14F-4D97-AF65-F5344CB8AC3E}">
        <p14:creationId xmlns:p14="http://schemas.microsoft.com/office/powerpoint/2010/main" val="4295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10777"/>
            <a:ext cx="8229600" cy="1143000"/>
          </a:xfrm>
        </p:spPr>
        <p:txBody>
          <a:bodyPr>
            <a:normAutofit/>
          </a:bodyPr>
          <a:lstStyle/>
          <a:p>
            <a:r>
              <a:rPr lang="hu-HU" sz="3800" dirty="0"/>
              <a:t>Pályázati </a:t>
            </a:r>
            <a:r>
              <a:rPr lang="hu-HU" sz="3800" dirty="0" smtClean="0"/>
              <a:t>tevékenység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952"/>
            <a:ext cx="4584700" cy="275590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09901"/>
            <a:ext cx="4877435" cy="290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Nemzetközi </a:t>
            </a:r>
            <a:r>
              <a:rPr lang="hu-HU" sz="3800" dirty="0" smtClean="0"/>
              <a:t>láthatóság I.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Inkubátor-pályázatok</a:t>
            </a:r>
            <a:r>
              <a:rPr lang="hu-HU" dirty="0"/>
              <a:t>: konzorciumépítési </a:t>
            </a:r>
            <a:r>
              <a:rPr lang="hu-HU" dirty="0" smtClean="0"/>
              <a:t>cél</a:t>
            </a:r>
          </a:p>
          <a:p>
            <a:pPr marL="0" indent="0">
              <a:buNone/>
            </a:pPr>
            <a:r>
              <a:rPr lang="hu-HU" dirty="0" smtClean="0"/>
              <a:t>NKFIA (OTKA)</a:t>
            </a:r>
            <a:r>
              <a:rPr lang="hu-HU" dirty="0"/>
              <a:t> </a:t>
            </a:r>
            <a:r>
              <a:rPr lang="hu-HU" dirty="0" smtClean="0"/>
              <a:t>kutatásokat bemutató rendezvények</a:t>
            </a:r>
          </a:p>
          <a:p>
            <a:pPr marL="0" indent="0">
              <a:buNone/>
            </a:pPr>
            <a:r>
              <a:rPr lang="hu-HU" dirty="0" smtClean="0"/>
              <a:t>TK </a:t>
            </a:r>
            <a:r>
              <a:rPr lang="hu-HU" dirty="0"/>
              <a:t>angol nyelvű </a:t>
            </a:r>
            <a:r>
              <a:rPr lang="hu-HU" dirty="0" smtClean="0"/>
              <a:t>folyóiratok</a:t>
            </a:r>
          </a:p>
          <a:p>
            <a:pPr marL="0" indent="0">
              <a:buNone/>
            </a:pPr>
            <a:r>
              <a:rPr lang="hu-HU" dirty="0" smtClean="0"/>
              <a:t>Nemzetközi </a:t>
            </a:r>
            <a:r>
              <a:rPr lang="hu-HU" dirty="0" err="1" smtClean="0"/>
              <a:t>konferenciarészvétel</a:t>
            </a:r>
            <a:r>
              <a:rPr lang="hu-HU" dirty="0" smtClean="0"/>
              <a:t> támogatása – 40 </a:t>
            </a:r>
            <a:r>
              <a:rPr lang="hu-HU" dirty="0" err="1" smtClean="0"/>
              <a:t>konferenciarészvétel</a:t>
            </a:r>
            <a:r>
              <a:rPr lang="hu-HU" dirty="0" smtClean="0"/>
              <a:t> 7 500 000 Ft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3 nemzetközi konzorciumépítő rendezvény szervezése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05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hu-HU" sz="3200" dirty="0" smtClean="0"/>
              <a:t>Nemzetközi láthatóság II. </a:t>
            </a:r>
            <a:br>
              <a:rPr lang="hu-HU" sz="3200" dirty="0" smtClean="0"/>
            </a:br>
            <a:r>
              <a:rPr lang="hu-HU" sz="3000" dirty="0" smtClean="0"/>
              <a:t>2017-ben beadott nemzetközi kutatási pályázatok</a:t>
            </a:r>
            <a:endParaRPr lang="hu-HU" sz="3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99082"/>
              </p:ext>
            </p:extLst>
          </p:nvPr>
        </p:nvGraphicFramePr>
        <p:xfrm>
          <a:off x="467544" y="1484790"/>
          <a:ext cx="8208912" cy="4608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630"/>
                <a:gridCol w="1941630"/>
                <a:gridCol w="2506912"/>
                <a:gridCol w="1818740"/>
              </a:tblGrid>
              <a:tr h="5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Pályázat neve 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típusa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TK szerepe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Költségvetés (EUR)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EUCALG 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H2020 CSA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konzorciumvezető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1 403 </a:t>
                      </a:r>
                      <a:r>
                        <a:rPr lang="hu-HU" sz="1100" dirty="0" smtClean="0">
                          <a:effectLst/>
                        </a:rPr>
                        <a:t>191</a:t>
                      </a: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ALGSOC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H2020 RIA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konzorciumvezető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5 150 </a:t>
                      </a:r>
                      <a:r>
                        <a:rPr lang="hu-HU" sz="1100" dirty="0" smtClean="0">
                          <a:effectLst/>
                        </a:rPr>
                        <a:t>296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NEWEL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H2020 RIA (2nd </a:t>
                      </a:r>
                      <a:r>
                        <a:rPr lang="hu-HU" sz="1100" dirty="0" err="1" smtClean="0">
                          <a:effectLst/>
                        </a:rPr>
                        <a:t>stage</a:t>
                      </a:r>
                      <a:r>
                        <a:rPr lang="hu-HU" sz="1100" dirty="0" smtClean="0">
                          <a:effectLst/>
                        </a:rPr>
                        <a:t>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 smtClean="0">
                          <a:effectLst/>
                        </a:rPr>
                        <a:t>WP-vezető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2 232 </a:t>
                      </a:r>
                      <a:r>
                        <a:rPr lang="hu-HU" sz="1100" dirty="0" smtClean="0">
                          <a:effectLst/>
                        </a:rPr>
                        <a:t>563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AGENCEE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H2020 CSA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konzorciumvezető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1 857 </a:t>
                      </a:r>
                      <a:r>
                        <a:rPr lang="hu-HU" sz="1100" dirty="0" smtClean="0">
                          <a:effectLst/>
                        </a:rPr>
                        <a:t>300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LANS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konzorciumvezető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n/a.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Banking</a:t>
                      </a:r>
                      <a:r>
                        <a:rPr lang="hu-HU" sz="1100" baseline="0" dirty="0" smtClean="0">
                          <a:effectLst/>
                        </a:rPr>
                        <a:t> </a:t>
                      </a:r>
                      <a:r>
                        <a:rPr lang="hu-HU" sz="1100" baseline="0" dirty="0" err="1" smtClean="0">
                          <a:effectLst/>
                        </a:rPr>
                        <a:t>on</a:t>
                      </a:r>
                      <a:r>
                        <a:rPr lang="hu-HU" sz="1100" baseline="0" dirty="0" smtClean="0">
                          <a:effectLst/>
                        </a:rPr>
                        <a:t> </a:t>
                      </a:r>
                      <a:r>
                        <a:rPr lang="hu-HU" sz="1100" baseline="0" dirty="0" err="1" smtClean="0">
                          <a:effectLst/>
                        </a:rPr>
                        <a:t>the</a:t>
                      </a:r>
                      <a:r>
                        <a:rPr lang="hu-HU" sz="1100" baseline="0" dirty="0" smtClean="0">
                          <a:effectLst/>
                        </a:rPr>
                        <a:t> </a:t>
                      </a:r>
                      <a:r>
                        <a:rPr lang="hu-HU" sz="1100" baseline="0" dirty="0" err="1" smtClean="0">
                          <a:effectLst/>
                        </a:rPr>
                        <a:t>future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Visegrad Fund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konzorciumvezető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39 </a:t>
                      </a:r>
                      <a:r>
                        <a:rPr lang="hu-HU" sz="1100" dirty="0" smtClean="0">
                          <a:effectLst/>
                        </a:rPr>
                        <a:t>963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COSINE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H2020 </a:t>
                      </a:r>
                      <a:r>
                        <a:rPr lang="hu-HU" sz="1100" dirty="0" err="1" smtClean="0">
                          <a:effectLst/>
                        </a:rPr>
                        <a:t>Twinning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vezető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998 000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0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 smtClean="0"/>
              <a:t>Láthatóság a régióban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/>
              <a:t>TK angol nyelvű folyóirat </a:t>
            </a:r>
            <a:r>
              <a:rPr lang="hu-HU" sz="2800" dirty="0" smtClean="0"/>
              <a:t>– </a:t>
            </a:r>
            <a:r>
              <a:rPr lang="hu-HU" sz="2800" dirty="0" err="1" smtClean="0"/>
              <a:t>Intersections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Kisebbségkutató Intézet - hírlevél</a:t>
            </a:r>
          </a:p>
          <a:p>
            <a:pPr marL="0" indent="0">
              <a:buNone/>
            </a:pPr>
            <a:r>
              <a:rPr lang="hu-HU" sz="2800" dirty="0" smtClean="0"/>
              <a:t>Térségre </a:t>
            </a:r>
            <a:r>
              <a:rPr lang="hu-HU" sz="2800" dirty="0"/>
              <a:t>fókuszáló </a:t>
            </a:r>
            <a:r>
              <a:rPr lang="hu-HU" sz="2800" dirty="0" err="1" smtClean="0"/>
              <a:t>gender-témájú</a:t>
            </a:r>
            <a:r>
              <a:rPr lang="hu-HU" sz="2800" dirty="0" smtClean="0"/>
              <a:t> </a:t>
            </a:r>
            <a:r>
              <a:rPr lang="hu-HU" sz="2800" dirty="0"/>
              <a:t>H2020 pályázat beadása </a:t>
            </a:r>
            <a:r>
              <a:rPr lang="hu-HU" sz="2800" dirty="0" smtClean="0"/>
              <a:t>konzorciumvezetőként</a:t>
            </a:r>
          </a:p>
          <a:p>
            <a:pPr marL="0" indent="0">
              <a:buNone/>
            </a:pPr>
            <a:r>
              <a:rPr lang="hu-HU" sz="2800" dirty="0" err="1" smtClean="0"/>
              <a:t>Computational</a:t>
            </a:r>
            <a:r>
              <a:rPr lang="hu-HU" sz="2800" dirty="0" smtClean="0"/>
              <a:t> </a:t>
            </a:r>
            <a:r>
              <a:rPr lang="hu-HU" sz="2800" dirty="0" err="1"/>
              <a:t>Social</a:t>
            </a:r>
            <a:r>
              <a:rPr lang="hu-HU" sz="2800" dirty="0"/>
              <a:t> Science (törekvés)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84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Hazai láthatóság (szakmai</a:t>
            </a:r>
            <a:r>
              <a:rPr lang="hu-HU" sz="3800" dirty="0" smtClean="0"/>
              <a:t>)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KSH és </a:t>
            </a:r>
            <a:r>
              <a:rPr lang="hu-HU" dirty="0" smtClean="0"/>
              <a:t>Kúria-együttműködés</a:t>
            </a:r>
          </a:p>
          <a:p>
            <a:pPr marL="0" indent="0">
              <a:buNone/>
            </a:pPr>
            <a:r>
              <a:rPr lang="hu-HU" dirty="0" err="1" smtClean="0"/>
              <a:t>Computational</a:t>
            </a:r>
            <a:r>
              <a:rPr lang="hu-HU" dirty="0" smtClean="0"/>
              <a:t> </a:t>
            </a:r>
            <a:r>
              <a:rPr lang="hu-HU" dirty="0" err="1"/>
              <a:t>Social</a:t>
            </a:r>
            <a:r>
              <a:rPr lang="hu-HU" dirty="0"/>
              <a:t> Science </a:t>
            </a:r>
            <a:r>
              <a:rPr lang="hu-HU" dirty="0" smtClean="0"/>
              <a:t>témacsoport</a:t>
            </a:r>
          </a:p>
          <a:p>
            <a:pPr marL="0" indent="0">
              <a:buNone/>
            </a:pPr>
            <a:r>
              <a:rPr lang="hu-HU" dirty="0" err="1" smtClean="0"/>
              <a:t>Judaisztikai</a:t>
            </a:r>
            <a:r>
              <a:rPr lang="hu-HU" dirty="0" smtClean="0"/>
              <a:t> Kutatócsoport</a:t>
            </a:r>
          </a:p>
          <a:p>
            <a:pPr marL="0" indent="0">
              <a:buNone/>
            </a:pPr>
            <a:r>
              <a:rPr lang="hu-HU" dirty="0" smtClean="0"/>
              <a:t>Rendezvények</a:t>
            </a:r>
            <a:r>
              <a:rPr lang="hu-HU" dirty="0"/>
              <a:t>  - </a:t>
            </a:r>
            <a:r>
              <a:rPr lang="hu-HU" dirty="0" smtClean="0"/>
              <a:t>2017. évben kb. 100 intézeti és kutatóközponti program</a:t>
            </a:r>
          </a:p>
          <a:p>
            <a:pPr marL="0" indent="0">
              <a:buNone/>
            </a:pPr>
            <a:r>
              <a:rPr lang="hu-HU" dirty="0" smtClean="0"/>
              <a:t>Folyóiratok – </a:t>
            </a:r>
            <a:r>
              <a:rPr lang="hu-HU" dirty="0"/>
              <a:t>Politikatudományi Szemle, </a:t>
            </a:r>
            <a:r>
              <a:rPr lang="hu-HU" dirty="0" err="1" smtClean="0"/>
              <a:t>Socio.hu</a:t>
            </a:r>
            <a:r>
              <a:rPr lang="hu-HU" dirty="0" smtClean="0"/>
              <a:t>, Állam- </a:t>
            </a:r>
            <a:r>
              <a:rPr lang="hu-HU" dirty="0"/>
              <a:t>és jogtudomány, </a:t>
            </a:r>
            <a:r>
              <a:rPr lang="hu-HU" dirty="0" smtClean="0"/>
              <a:t>REGIO, </a:t>
            </a:r>
            <a:r>
              <a:rPr lang="hu-HU" dirty="0" err="1" smtClean="0"/>
              <a:t>Intersections</a:t>
            </a:r>
            <a:r>
              <a:rPr lang="hu-HU" dirty="0" smtClean="0"/>
              <a:t>, </a:t>
            </a:r>
            <a:r>
              <a:rPr lang="hu-HU" dirty="0" err="1" smtClean="0"/>
              <a:t>Acta</a:t>
            </a:r>
            <a:r>
              <a:rPr lang="hu-HU" dirty="0" smtClean="0"/>
              <a:t> </a:t>
            </a:r>
            <a:r>
              <a:rPr lang="hu-HU" dirty="0" err="1"/>
              <a:t>Juridica</a:t>
            </a:r>
            <a:r>
              <a:rPr lang="hu-HU" dirty="0"/>
              <a:t> Hungarica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Aktív </a:t>
            </a:r>
            <a:r>
              <a:rPr lang="hu-HU" dirty="0"/>
              <a:t>honlap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68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Hazai láthatóság (nagyközönség</a:t>
            </a:r>
            <a:r>
              <a:rPr lang="hu-HU" sz="3800" dirty="0" smtClean="0"/>
              <a:t>)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Nagyközönségnek szóló rendezvénysorozat, kiadvány</a:t>
            </a:r>
          </a:p>
          <a:p>
            <a:pPr marL="0" indent="0">
              <a:buNone/>
            </a:pPr>
            <a:r>
              <a:rPr lang="hu-HU" sz="2400" dirty="0" smtClean="0"/>
              <a:t>2017. május: A szegénység haszna  - Kovách Imre</a:t>
            </a:r>
          </a:p>
          <a:p>
            <a:pPr marL="0" indent="0">
              <a:buNone/>
            </a:pPr>
            <a:r>
              <a:rPr lang="hu-HU" sz="2400" dirty="0" smtClean="0"/>
              <a:t>2017. </a:t>
            </a:r>
            <a:r>
              <a:rPr lang="hu-HU" sz="2400" dirty="0"/>
              <a:t>n</a:t>
            </a:r>
            <a:r>
              <a:rPr lang="hu-HU" sz="2400" dirty="0" smtClean="0"/>
              <a:t>ovember: Felnőtt rendszerek, gyermeki érdekek – Husz Ildikó</a:t>
            </a:r>
            <a:br>
              <a:rPr lang="hu-HU" sz="2400" dirty="0" smtClean="0"/>
            </a:br>
            <a:r>
              <a:rPr lang="hu-HU" sz="2400" dirty="0" smtClean="0"/>
              <a:t>2018</a:t>
            </a:r>
            <a:r>
              <a:rPr lang="hu-HU" sz="2400" dirty="0"/>
              <a:t>. február: Választás, felelős: </a:t>
            </a:r>
            <a:r>
              <a:rPr lang="hu-HU" sz="2400" dirty="0" err="1"/>
              <a:t>Gárdos-Orosz</a:t>
            </a:r>
            <a:r>
              <a:rPr lang="hu-HU" sz="2400" dirty="0"/>
              <a:t> Fruzsina</a:t>
            </a:r>
          </a:p>
          <a:p>
            <a:pPr marL="0" indent="0">
              <a:buNone/>
            </a:pPr>
            <a:r>
              <a:rPr lang="hu-HU" sz="2400" dirty="0"/>
              <a:t>2018. május: Lakáshitelek, felelős: </a:t>
            </a:r>
            <a:r>
              <a:rPr lang="hu-HU" sz="2400" dirty="0" err="1"/>
              <a:t>Ződi</a:t>
            </a:r>
            <a:r>
              <a:rPr lang="hu-HU" sz="2400" dirty="0"/>
              <a:t> Zsolt</a:t>
            </a:r>
          </a:p>
          <a:p>
            <a:pPr marL="0" indent="0">
              <a:buNone/>
            </a:pPr>
            <a:r>
              <a:rPr lang="hu-HU" sz="2400" dirty="0"/>
              <a:t>2018. október: Migráció, felelős: Papp Z. Attila</a:t>
            </a:r>
          </a:p>
          <a:p>
            <a:pPr marL="0" indent="0">
              <a:buNone/>
            </a:pPr>
            <a:r>
              <a:rPr lang="hu-HU" sz="2400" dirty="0"/>
              <a:t>2018. december: Földkérdés, felelős: Kovách Imre</a:t>
            </a:r>
          </a:p>
          <a:p>
            <a:pPr marL="0" indent="0">
              <a:buNone/>
            </a:pPr>
            <a:r>
              <a:rPr lang="hu-HU" sz="2400" dirty="0"/>
              <a:t>2019. február: Lakhatás, felelős: </a:t>
            </a:r>
            <a:r>
              <a:rPr lang="hu-HU" sz="2400" dirty="0" err="1"/>
              <a:t>Csizmady</a:t>
            </a:r>
            <a:r>
              <a:rPr lang="hu-HU" sz="2400" dirty="0"/>
              <a:t> </a:t>
            </a:r>
            <a:r>
              <a:rPr lang="hu-HU" sz="2400" dirty="0" err="1"/>
              <a:t>Adrienne</a:t>
            </a:r>
            <a:r>
              <a:rPr lang="hu-HU" sz="2400" dirty="0"/>
              <a:t>, </a:t>
            </a:r>
            <a:r>
              <a:rPr lang="hu-HU" sz="2400" dirty="0" err="1"/>
              <a:t>Kőszeghy</a:t>
            </a:r>
            <a:r>
              <a:rPr lang="hu-HU" sz="2400" dirty="0"/>
              <a:t> </a:t>
            </a:r>
            <a:r>
              <a:rPr lang="hu-HU" sz="2400" dirty="0" smtClean="0"/>
              <a:t>Lea</a:t>
            </a:r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Kutatók </a:t>
            </a:r>
            <a:r>
              <a:rPr lang="hu-HU" sz="2400" dirty="0"/>
              <a:t>éjszakája, </a:t>
            </a:r>
            <a:r>
              <a:rPr lang="hu-HU" sz="2400" dirty="0" smtClean="0"/>
              <a:t>Magyar Tudomány Ünnepe</a:t>
            </a:r>
          </a:p>
          <a:p>
            <a:pPr marL="0" indent="0">
              <a:buNone/>
            </a:pPr>
            <a:r>
              <a:rPr lang="hu-HU" sz="2400" dirty="0" err="1" smtClean="0"/>
              <a:t>Szociobisztró</a:t>
            </a:r>
            <a:r>
              <a:rPr lang="hu-HU" sz="2400" dirty="0" smtClean="0"/>
              <a:t> (kb. havonta)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7096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Költségvetési keretszámok, 2017</a:t>
            </a:r>
            <a:endParaRPr lang="hu-HU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360" y="1600202"/>
            <a:ext cx="59692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Bérek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2017: 20% kutatói emelés</a:t>
            </a:r>
          </a:p>
          <a:p>
            <a:pPr marL="0" indent="0">
              <a:buNone/>
            </a:pPr>
            <a:r>
              <a:rPr lang="hu-HU" dirty="0" smtClean="0"/>
              <a:t>(adminisztrációban is)</a:t>
            </a:r>
          </a:p>
          <a:p>
            <a:pPr marL="0" indent="0">
              <a:buNone/>
            </a:pPr>
            <a:r>
              <a:rPr lang="hu-HU" dirty="0" smtClean="0"/>
              <a:t>2018: 5% kutatói béremelés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bérek nem versenyképesek</a:t>
            </a:r>
          </a:p>
          <a:p>
            <a:pPr marL="0" indent="0">
              <a:buNone/>
            </a:pPr>
            <a:r>
              <a:rPr lang="hu-HU" dirty="0" smtClean="0"/>
              <a:t>A jövedelmek növelése csak addicionális bevételből lehetséges</a:t>
            </a:r>
          </a:p>
          <a:p>
            <a:pPr marL="0" indent="0">
              <a:buNone/>
            </a:pPr>
            <a:r>
              <a:rPr lang="hu-HU" dirty="0" smtClean="0"/>
              <a:t>A H2020 béremelés szabályai még mindig nem tisztázódtak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10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Jó fizikai és informatikai infrastruktúra</a:t>
            </a:r>
          </a:p>
          <a:p>
            <a:pPr marL="0" indent="0">
              <a:buNone/>
            </a:pPr>
            <a:r>
              <a:rPr lang="hu-HU" dirty="0" smtClean="0"/>
              <a:t>Stabil gazdálkodás, de alacsony jövedelmek</a:t>
            </a:r>
          </a:p>
          <a:p>
            <a:pPr marL="0" indent="0">
              <a:buNone/>
            </a:pPr>
            <a:r>
              <a:rPr lang="hu-HU" dirty="0" smtClean="0"/>
              <a:t>Aktív kutatási, pályázási, publikálási, láthatósági infrastruktúra</a:t>
            </a:r>
          </a:p>
          <a:p>
            <a:pPr marL="0" indent="0">
              <a:buNone/>
            </a:pPr>
            <a:r>
              <a:rPr lang="hu-HU" dirty="0" smtClean="0"/>
              <a:t>Jó hazai tudományos pozíció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smtClean="0"/>
              <a:t>belső szabályrendszer: állandó finomhangolás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Most lehetőség van az </a:t>
            </a:r>
            <a:r>
              <a:rPr lang="hu-HU" dirty="0" err="1" smtClean="0"/>
              <a:t>SzMSz</a:t>
            </a:r>
            <a:r>
              <a:rPr lang="hu-HU" dirty="0" smtClean="0"/>
              <a:t> felülvizsgálatára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54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800" dirty="0" smtClean="0"/>
              <a:t>Intézményi és szervezeti célok </a:t>
            </a:r>
            <a:br>
              <a:rPr lang="hu-HU" sz="3800" dirty="0" smtClean="0"/>
            </a:br>
            <a:r>
              <a:rPr lang="hu-HU" sz="3800" dirty="0" smtClean="0"/>
              <a:t>2016-os évértékelő</a:t>
            </a:r>
            <a:r>
              <a:rPr lang="hu-HU" sz="3800" dirty="0"/>
              <a:t/>
            </a:r>
            <a:br>
              <a:rPr lang="hu-HU" sz="3800" dirty="0"/>
            </a:b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hu-HU" sz="2800" dirty="0" smtClean="0"/>
              <a:t>Nemzetközi láthatóság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hu-HU" sz="2800" dirty="0" smtClean="0"/>
              <a:t>Régióban vezető szerep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hu-HU" sz="2800" dirty="0" smtClean="0"/>
              <a:t>Hazai referenciapont 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  <a:p>
            <a:pPr marL="0" indent="0">
              <a:spcAft>
                <a:spcPts val="1000"/>
              </a:spcAft>
              <a:buNone/>
            </a:pPr>
            <a:r>
              <a:rPr lang="hu-HU" sz="2800" dirty="0" smtClean="0"/>
              <a:t>Szervezet </a:t>
            </a:r>
            <a:r>
              <a:rPr lang="hu-HU" sz="2800" dirty="0"/>
              <a:t>finomhangolása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hu-HU" sz="2800" dirty="0" err="1"/>
              <a:t>SzMSz-módosítás</a:t>
            </a:r>
            <a:r>
              <a:rPr lang="hu-HU" sz="2800" dirty="0"/>
              <a:t> (MTA Közgyűlés 2017. május)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hu-HU" sz="2800" dirty="0"/>
              <a:t>Igazgatók hatáskörének és felelősségének szinkronizálása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hu-HU" sz="2800" dirty="0"/>
              <a:t>Független kutatócsoportok helyzetének rendezése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hu-HU" sz="2800" dirty="0"/>
              <a:t>Alternatív, közvetlen kommunikációs csatornák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spcAft>
                <a:spcPts val="1000"/>
              </a:spcAft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14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82930" y="283467"/>
            <a:ext cx="8222742" cy="888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Mobilitási Alap 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orduló. 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beérkezett pályázat:  32 (segédmunkatárs: 17)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sikeres pályázat:         18  (segédmunkatárs: 8)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Elnyert támogatás:     3 040 000 Ft</a:t>
            </a:r>
          </a:p>
          <a:p>
            <a:pPr marL="457200">
              <a:lnSpc>
                <a:spcPct val="115000"/>
              </a:lnSpc>
            </a:pPr>
            <a:endParaRPr lang="en-US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u-HU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forduló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beérkezett pályázat:   30 db (segédmunkatárs: 13 db)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sikeres pályázat:          16 db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(segédmunkatárs: 6 db)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Elnyert támogatás:      3 504 307 Ft</a:t>
            </a:r>
          </a:p>
          <a:p>
            <a:pPr marL="457200">
              <a:lnSpc>
                <a:spcPct val="115000"/>
              </a:lnSpc>
            </a:pPr>
            <a:endParaRPr lang="en-US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u-HU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forduló.                                         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db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(segédmunkatárs: 2 db)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Elnyert támogatás: 1 287 567 Ft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Döntés: alapvetően az igazgatók által adott értékelések alapján.</a:t>
            </a:r>
            <a:endParaRPr lang="hu-H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9274" y="740667"/>
            <a:ext cx="7674102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Lektorálási alap </a:t>
            </a:r>
            <a:r>
              <a:rPr lang="hu-H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 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millió Ft-s keret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Eddig megítélt támogatás: 1 762 801 Ft</a:t>
            </a:r>
            <a:endParaRPr lang="en-US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 sikeres pályázat</a:t>
            </a:r>
            <a:endParaRPr lang="en-US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u-H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bből segédmunkatárs: 4 </a:t>
            </a:r>
          </a:p>
        </p:txBody>
      </p:sp>
    </p:spTree>
    <p:extLst>
      <p:ext uri="{BB962C8B-B14F-4D97-AF65-F5344CB8AC3E}">
        <p14:creationId xmlns:p14="http://schemas.microsoft.com/office/powerpoint/2010/main" val="9583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69314" y="308550"/>
            <a:ext cx="5865876" cy="724725"/>
          </a:xfrm>
        </p:spPr>
        <p:txBody>
          <a:bodyPr/>
          <a:lstStyle/>
          <a:p>
            <a:r>
              <a:rPr lang="hu-HU" sz="3600" b="1" dirty="0" smtClean="0">
                <a:latin typeface="+mn-lt"/>
              </a:rPr>
              <a:t>Teljesítményértékelés</a:t>
            </a:r>
            <a:endParaRPr lang="en-US" sz="36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0332" y="1279462"/>
            <a:ext cx="8613648" cy="5048186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</a:pPr>
            <a:r>
              <a:rPr lang="hu-HU" sz="2800" b="1" dirty="0" smtClean="0"/>
              <a:t>Alapvetően a korábbi rendszer maradt meg, néhány módosítással:</a:t>
            </a:r>
          </a:p>
          <a:p>
            <a:pPr algn="l">
              <a:lnSpc>
                <a:spcPct val="110000"/>
              </a:lnSpc>
            </a:pPr>
            <a:r>
              <a:rPr lang="hu-HU" sz="2800" dirty="0" smtClean="0"/>
              <a:t>Továbbra is elsősorban az </a:t>
            </a:r>
            <a:r>
              <a:rPr lang="hu-HU" sz="2800" dirty="0" err="1" smtClean="0"/>
              <a:t>output-ot</a:t>
            </a:r>
            <a:r>
              <a:rPr lang="hu-HU" sz="2800" dirty="0" smtClean="0"/>
              <a:t> díjazza – néhány kivétellel, pl. pályázatírási pontok.</a:t>
            </a:r>
          </a:p>
          <a:p>
            <a:pPr algn="l">
              <a:lnSpc>
                <a:spcPct val="110000"/>
              </a:lnSpc>
            </a:pPr>
            <a:r>
              <a:rPr lang="hu-HU" sz="2800" dirty="0" smtClean="0"/>
              <a:t>Továbbra is hangsúlyozottan díjazza az </a:t>
            </a:r>
            <a:r>
              <a:rPr lang="hu-HU" sz="2800" i="1" dirty="0" err="1" smtClean="0"/>
              <a:t>impakt</a:t>
            </a:r>
            <a:r>
              <a:rPr lang="hu-HU" sz="2800" i="1" dirty="0" smtClean="0"/>
              <a:t> faktoros folyóiratcikket </a:t>
            </a:r>
            <a:r>
              <a:rPr lang="hu-HU" sz="2800" dirty="0" smtClean="0"/>
              <a:t>ugyanazon tudományos tartalom más folyóiratban vagy könyvfejezetben való publikálásához képest.</a:t>
            </a:r>
          </a:p>
          <a:p>
            <a:pPr algn="l">
              <a:lnSpc>
                <a:spcPct val="110000"/>
              </a:lnSpc>
            </a:pPr>
            <a:r>
              <a:rPr lang="hu-HU" sz="2800" dirty="0"/>
              <a:t>T</a:t>
            </a:r>
            <a:r>
              <a:rPr lang="hu-HU" sz="2800" dirty="0" smtClean="0"/>
              <a:t>ovábbra is pontoz számos egyéb tevékenységet is.</a:t>
            </a:r>
          </a:p>
          <a:p>
            <a:pPr algn="l">
              <a:lnSpc>
                <a:spcPct val="110000"/>
              </a:lnSpc>
            </a:pPr>
            <a:endParaRPr lang="hu-HU" sz="800" dirty="0" smtClean="0"/>
          </a:p>
          <a:p>
            <a:pPr algn="l"/>
            <a:r>
              <a:rPr lang="hu-HU" sz="2800" dirty="0" smtClean="0"/>
              <a:t>Egyénenként változó hatás, de a többségnek kedvezőbb a korábbinál. </a:t>
            </a:r>
          </a:p>
          <a:p>
            <a:pPr algn="l">
              <a:lnSpc>
                <a:spcPct val="110000"/>
              </a:lnSpc>
            </a:pPr>
            <a:endParaRPr lang="hu-HU" sz="2800" dirty="0"/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endParaRPr lang="hu-HU" sz="2800" dirty="0" smtClean="0"/>
          </a:p>
          <a:p>
            <a:pPr marL="457200" indent="-457200" algn="l">
              <a:buFontTx/>
              <a:buChar char="-"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1934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69314" y="308550"/>
            <a:ext cx="5865876" cy="724725"/>
          </a:xfrm>
        </p:spPr>
        <p:txBody>
          <a:bodyPr/>
          <a:lstStyle/>
          <a:p>
            <a:r>
              <a:rPr lang="hu-HU" sz="3600" b="1" dirty="0" smtClean="0">
                <a:latin typeface="+mn-lt"/>
              </a:rPr>
              <a:t>Teljesítményértékelés (folyt.)</a:t>
            </a:r>
            <a:endParaRPr lang="en-US" sz="36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3474" y="1279462"/>
            <a:ext cx="8613648" cy="504818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hu-HU" sz="2800" b="1" dirty="0" smtClean="0"/>
              <a:t>Az </a:t>
            </a:r>
            <a:r>
              <a:rPr lang="hu-HU" sz="2800" b="1" i="1" dirty="0" smtClean="0"/>
              <a:t>aktív</a:t>
            </a:r>
            <a:r>
              <a:rPr lang="hu-HU" sz="2800" b="1" dirty="0" smtClean="0"/>
              <a:t> teljesítményelemek felértékelése a régebbi (</a:t>
            </a:r>
            <a:r>
              <a:rPr lang="hu-HU" sz="2800" b="1" i="1" dirty="0" smtClean="0"/>
              <a:t>passzív</a:t>
            </a:r>
            <a:r>
              <a:rPr lang="hu-HU" sz="2800" b="1" dirty="0" smtClean="0"/>
              <a:t>) elemekkel szemben: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hu-HU" sz="2800" i="1" dirty="0" smtClean="0"/>
              <a:t>Publikációkra</a:t>
            </a:r>
            <a:r>
              <a:rPr lang="hu-HU" sz="2800" dirty="0" smtClean="0"/>
              <a:t> és a </a:t>
            </a:r>
            <a:r>
              <a:rPr lang="hu-HU" sz="2800" i="1" dirty="0" err="1" smtClean="0"/>
              <a:t>citációkra</a:t>
            </a:r>
            <a:r>
              <a:rPr lang="hu-HU" sz="2800" dirty="0" smtClean="0"/>
              <a:t> kapott TK szintű </a:t>
            </a:r>
            <a:r>
              <a:rPr lang="hu-HU" sz="2800" dirty="0" err="1" smtClean="0"/>
              <a:t>összpontszám</a:t>
            </a:r>
            <a:r>
              <a:rPr lang="hu-HU" sz="2800" dirty="0" smtClean="0"/>
              <a:t> közel egyforma volt 2015-ben.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hu-HU" sz="2800" dirty="0" smtClean="0"/>
              <a:t>A </a:t>
            </a:r>
            <a:r>
              <a:rPr lang="hu-HU" sz="2800" dirty="0" err="1" smtClean="0"/>
              <a:t>citációra</a:t>
            </a:r>
            <a:r>
              <a:rPr lang="hu-HU" sz="2800" dirty="0" smtClean="0"/>
              <a:t> kapott pontszám döntő része hazai </a:t>
            </a:r>
            <a:r>
              <a:rPr lang="hu-HU" sz="2800" dirty="0" err="1" smtClean="0"/>
              <a:t>citáció</a:t>
            </a:r>
            <a:r>
              <a:rPr lang="hu-HU" sz="2800" dirty="0" smtClean="0"/>
              <a:t> volt (1pont/db).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hu-HU" sz="2800" dirty="0" smtClean="0"/>
              <a:t>A hazai </a:t>
            </a:r>
            <a:r>
              <a:rPr lang="hu-HU" sz="2800" dirty="0" err="1" smtClean="0"/>
              <a:t>citációk</a:t>
            </a:r>
            <a:r>
              <a:rPr lang="hu-HU" sz="2800" dirty="0" smtClean="0"/>
              <a:t> intézetek közötti megoszlása meglehetősen egyenetlen volt – szakmánként eltérő </a:t>
            </a:r>
            <a:r>
              <a:rPr lang="hu-HU" sz="2800" dirty="0" err="1" smtClean="0"/>
              <a:t>citációs</a:t>
            </a:r>
            <a:r>
              <a:rPr lang="hu-HU" sz="2800" dirty="0" smtClean="0"/>
              <a:t> szokások.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endParaRPr lang="hu-HU" sz="2800" dirty="0" smtClean="0"/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endParaRPr lang="hu-HU" sz="2800" dirty="0"/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endParaRPr lang="hu-HU" sz="2800" dirty="0" smtClean="0"/>
          </a:p>
          <a:p>
            <a:pPr marL="457200" indent="-457200" algn="l">
              <a:buFontTx/>
              <a:buChar char="-"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6483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00672" y="0"/>
            <a:ext cx="76789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</a:rPr>
              <a:t>Főbb változások</a:t>
            </a:r>
          </a:p>
          <a:p>
            <a:pPr algn="ctr"/>
            <a:endParaRPr lang="hu-HU" sz="800" b="1" dirty="0">
              <a:solidFill>
                <a:prstClr val="black"/>
              </a:solidFill>
            </a:endParaRPr>
          </a:p>
          <a:p>
            <a:endParaRPr lang="hu-HU" sz="800" b="1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srgbClr val="FF0000"/>
                </a:solidFill>
              </a:rPr>
              <a:t>A beszámoló événél maximum 5 évvel korábban megjelent műben szereplő hivatkozások számíthatók be.</a:t>
            </a:r>
          </a:p>
          <a:p>
            <a:endParaRPr lang="hu-HU" sz="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i="1" dirty="0" err="1">
                <a:solidFill>
                  <a:srgbClr val="FF0000"/>
                </a:solidFill>
              </a:rPr>
              <a:t>hazai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hivatkozásokból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szerezhető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pontszám</a:t>
            </a:r>
            <a:r>
              <a:rPr lang="en-US" sz="2800" dirty="0">
                <a:solidFill>
                  <a:srgbClr val="FF0000"/>
                </a:solidFill>
              </a:rPr>
              <a:t> maximum </a:t>
            </a:r>
            <a:r>
              <a:rPr lang="en-US" sz="2800" dirty="0" err="1">
                <a:solidFill>
                  <a:srgbClr val="FF0000"/>
                </a:solidFill>
              </a:rPr>
              <a:t>az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alap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pontszám</a:t>
            </a:r>
            <a:r>
              <a:rPr lang="en-US" sz="2800" dirty="0">
                <a:solidFill>
                  <a:srgbClr val="FF0000"/>
                </a:solidFill>
              </a:rPr>
              <a:t> 25%-</a:t>
            </a:r>
            <a:r>
              <a:rPr lang="en-US" sz="2800" dirty="0" err="1">
                <a:solidFill>
                  <a:srgbClr val="FF0000"/>
                </a:solidFill>
              </a:rPr>
              <a:t>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érheti</a:t>
            </a:r>
            <a:r>
              <a:rPr lang="en-US" sz="2800" dirty="0">
                <a:solidFill>
                  <a:srgbClr val="FF0000"/>
                </a:solidFill>
              </a:rPr>
              <a:t> el. </a:t>
            </a:r>
            <a:endParaRPr lang="hu-HU" sz="2800" dirty="0">
              <a:solidFill>
                <a:srgbClr val="FF0000"/>
              </a:solidFill>
            </a:endParaRPr>
          </a:p>
          <a:p>
            <a:endParaRPr lang="hu-HU" sz="800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srgbClr val="009644"/>
                </a:solidFill>
              </a:rPr>
              <a:t>Hazai publikációk kb. 25%-os pontszám emelése.</a:t>
            </a:r>
          </a:p>
          <a:p>
            <a:endParaRPr lang="hu-HU" sz="800" dirty="0">
              <a:solidFill>
                <a:srgbClr val="00964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srgbClr val="009644"/>
                </a:solidFill>
              </a:rPr>
              <a:t>Társszerzőségi „büntetésének” mérséklése.</a:t>
            </a:r>
          </a:p>
          <a:p>
            <a:endParaRPr lang="hu-HU" sz="800" dirty="0">
              <a:solidFill>
                <a:srgbClr val="00964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srgbClr val="009644"/>
                </a:solidFill>
              </a:rPr>
              <a:t>A </a:t>
            </a:r>
            <a:r>
              <a:rPr lang="hu-HU" sz="2800" i="1" dirty="0">
                <a:solidFill>
                  <a:srgbClr val="009644"/>
                </a:solidFill>
              </a:rPr>
              <a:t>kis terjedelmű </a:t>
            </a:r>
            <a:r>
              <a:rPr lang="hu-HU" sz="2800" dirty="0">
                <a:solidFill>
                  <a:srgbClr val="009644"/>
                </a:solidFill>
              </a:rPr>
              <a:t>cikk kategória emancipálása.</a:t>
            </a:r>
          </a:p>
          <a:p>
            <a:endParaRPr lang="hu-HU" sz="800" dirty="0">
              <a:solidFill>
                <a:srgbClr val="00964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srgbClr val="009644"/>
                </a:solidFill>
              </a:rPr>
              <a:t>Disszertációs pontok.</a:t>
            </a:r>
          </a:p>
          <a:p>
            <a:endParaRPr lang="hu-HU" sz="800" dirty="0">
              <a:solidFill>
                <a:srgbClr val="00964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srgbClr val="009644"/>
                </a:solidFill>
              </a:rPr>
              <a:t>Pályázatírási pontok változása.</a:t>
            </a:r>
          </a:p>
          <a:p>
            <a:endParaRPr lang="hu-HU" sz="800" dirty="0">
              <a:solidFill>
                <a:srgbClr val="00964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prstClr val="white">
                    <a:lumMod val="50000"/>
                  </a:prstClr>
                </a:solidFill>
              </a:rPr>
              <a:t>Az elvárt pontszám helyett alap pontszám elnevezés.</a:t>
            </a:r>
          </a:p>
          <a:p>
            <a:endParaRPr lang="hu-HU" sz="800" dirty="0">
              <a:solidFill>
                <a:srgbClr val="009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69314" y="308550"/>
            <a:ext cx="5865876" cy="724725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latin typeface="+mn-lt"/>
              </a:rPr>
              <a:t>Besorolás és teljesítménypontok</a:t>
            </a:r>
            <a:endParaRPr lang="en-US" sz="36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3474" y="1279462"/>
            <a:ext cx="8613648" cy="504818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20000"/>
              </a:lnSpc>
            </a:pPr>
            <a:r>
              <a:rPr lang="hu-HU" sz="2800" dirty="0" smtClean="0"/>
              <a:t>Szükséges és elégséges feltételek (</a:t>
            </a:r>
            <a:r>
              <a:rPr lang="hu-HU" sz="2800" i="1" dirty="0" smtClean="0"/>
              <a:t>lehetséges</a:t>
            </a:r>
            <a:r>
              <a:rPr lang="hu-HU" sz="2800" dirty="0" smtClean="0"/>
              <a:t> versus </a:t>
            </a:r>
            <a:r>
              <a:rPr lang="hu-HU" sz="2800" i="1" dirty="0" smtClean="0"/>
              <a:t>kötelező</a:t>
            </a:r>
            <a:r>
              <a:rPr lang="hu-HU" sz="2800" dirty="0" smtClean="0"/>
              <a:t> előléptetés).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hu-HU" sz="2800" dirty="0" smtClean="0"/>
              <a:t>Az alap pontszám százalékában kifejezve.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hu-HU" sz="2800" dirty="0" smtClean="0"/>
              <a:t>Szándék. A kötelező előléptetés pontjainak oly módon való megvonása, hogy ez találkozzék az anyagi fedezettel – ez </a:t>
            </a:r>
            <a:r>
              <a:rPr lang="hu-HU" sz="2800" i="1" dirty="0" smtClean="0"/>
              <a:t>emelést</a:t>
            </a:r>
            <a:r>
              <a:rPr lang="hu-HU" sz="2800" dirty="0" smtClean="0"/>
              <a:t> jelentett volna.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hu-HU" sz="2800" dirty="0" smtClean="0"/>
              <a:t>A konzultációk során kiderült, hogy ez nem találkozott a kollégák tipikus véleményével, ezért </a:t>
            </a:r>
            <a:r>
              <a:rPr lang="hu-HU" sz="2800" i="1" dirty="0" smtClean="0"/>
              <a:t>nem került bevezetésre</a:t>
            </a:r>
            <a:r>
              <a:rPr lang="hu-HU" sz="2800" dirty="0" smtClean="0"/>
              <a:t>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hu-HU" sz="2800" dirty="0" smtClean="0"/>
              <a:t>Egyelőre nem állt elő olyan helyzet, hogy a jelenlegi szabályok alapján kötelezően előléptetést anyagi okokból el kellett volna halasztani.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endParaRPr lang="hu-HU" sz="2800" dirty="0"/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endParaRPr lang="hu-HU" sz="2800" dirty="0" smtClean="0"/>
          </a:p>
          <a:p>
            <a:pPr marL="457200" indent="-457200" algn="l">
              <a:buFontTx/>
              <a:buChar char="-"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2806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600" dirty="0" err="1" smtClean="0"/>
              <a:t>Pre-award</a:t>
            </a:r>
            <a:r>
              <a:rPr lang="hu-HU" sz="3600" dirty="0" smtClean="0"/>
              <a:t> pályázati menedzsment </a:t>
            </a:r>
          </a:p>
          <a:p>
            <a:pPr marL="0" indent="0" algn="ctr">
              <a:buNone/>
            </a:pPr>
            <a:r>
              <a:rPr lang="hu-HU" sz="3600" dirty="0" smtClean="0"/>
              <a:t>az ötlettől a pályázat beadásáig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38088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Pre-award</a:t>
            </a:r>
            <a:r>
              <a:rPr lang="hu-HU" dirty="0" smtClean="0"/>
              <a:t> pályázati menedzsment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9" y="1484784"/>
            <a:ext cx="829126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 smtClean="0"/>
              <a:t>Pályázati lehetőség felkutatása</a:t>
            </a:r>
          </a:p>
          <a:p>
            <a:pPr marL="0" indent="0">
              <a:buNone/>
            </a:pPr>
            <a:r>
              <a:rPr lang="hu-HU" sz="2000" dirty="0" smtClean="0"/>
              <a:t>Pályázati tanácsadás</a:t>
            </a:r>
          </a:p>
          <a:p>
            <a:pPr marL="0" indent="0">
              <a:buNone/>
            </a:pPr>
            <a:r>
              <a:rPr lang="hu-HU" sz="2000" dirty="0" smtClean="0"/>
              <a:t>Pályázati adatbázis</a:t>
            </a:r>
          </a:p>
          <a:p>
            <a:pPr marL="0" indent="0">
              <a:buNone/>
            </a:pPr>
            <a:r>
              <a:rPr lang="hu-HU" sz="2000" dirty="0" err="1" smtClean="0"/>
              <a:t>Proposalek</a:t>
            </a:r>
            <a:r>
              <a:rPr lang="hu-HU" sz="2000" dirty="0" smtClean="0"/>
              <a:t> elkészítése – I. tudományos tartalom II. </a:t>
            </a:r>
            <a:r>
              <a:rPr lang="hu-HU" sz="2000" dirty="0" err="1" smtClean="0"/>
              <a:t>Impakt</a:t>
            </a:r>
            <a:r>
              <a:rPr lang="hu-HU" sz="2000" dirty="0" smtClean="0"/>
              <a:t>, </a:t>
            </a:r>
            <a:r>
              <a:rPr lang="hu-HU" sz="2000" dirty="0" err="1" smtClean="0"/>
              <a:t>disszemináció</a:t>
            </a:r>
            <a:r>
              <a:rPr lang="hu-HU" sz="2000" dirty="0" smtClean="0"/>
              <a:t> III. Adminisztratív részek</a:t>
            </a:r>
          </a:p>
          <a:p>
            <a:pPr marL="0" indent="0">
              <a:buNone/>
            </a:pPr>
            <a:r>
              <a:rPr lang="hu-HU" sz="2000" dirty="0" smtClean="0"/>
              <a:t>Absztrakt</a:t>
            </a:r>
          </a:p>
          <a:p>
            <a:pPr marL="0" indent="0">
              <a:buNone/>
            </a:pPr>
            <a:r>
              <a:rPr lang="hu-HU" sz="2000" dirty="0" smtClean="0"/>
              <a:t>Adminisztratív kapcsolattartás</a:t>
            </a:r>
          </a:p>
          <a:p>
            <a:pPr marL="0" indent="0">
              <a:buNone/>
            </a:pPr>
            <a:r>
              <a:rPr lang="hu-HU" sz="2000" dirty="0" smtClean="0"/>
              <a:t>Nyelvi lektorálás</a:t>
            </a:r>
          </a:p>
          <a:p>
            <a:pPr marL="0" indent="0">
              <a:buNone/>
            </a:pPr>
            <a:r>
              <a:rPr lang="hu-HU" sz="2000" dirty="0" smtClean="0"/>
              <a:t>Pályázat beadása</a:t>
            </a:r>
            <a:br>
              <a:rPr lang="hu-HU" sz="2000" dirty="0" smtClean="0"/>
            </a:b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Nyertes pályázat </a:t>
            </a:r>
            <a:r>
              <a:rPr lang="hu-HU" sz="2000" dirty="0" smtClean="0">
                <a:sym typeface="Wingdings" panose="05000000000000000000" pitchFamily="2" charset="2"/>
              </a:rPr>
              <a:t> </a:t>
            </a:r>
            <a:r>
              <a:rPr lang="hu-HU" sz="2000" dirty="0" err="1" smtClean="0">
                <a:sym typeface="Wingdings" panose="05000000000000000000" pitchFamily="2" charset="2"/>
              </a:rPr>
              <a:t>post-award</a:t>
            </a:r>
            <a:r>
              <a:rPr lang="hu-HU" sz="2000" dirty="0" smtClean="0">
                <a:sym typeface="Wingdings" panose="05000000000000000000" pitchFamily="2" charset="2"/>
              </a:rPr>
              <a:t>, kommunikáció, </a:t>
            </a:r>
            <a:r>
              <a:rPr lang="hu-HU" sz="2000" dirty="0" err="1" smtClean="0">
                <a:sym typeface="Wingdings" panose="05000000000000000000" pitchFamily="2" charset="2"/>
              </a:rPr>
              <a:t>impakt</a:t>
            </a:r>
            <a:endParaRPr lang="hu-HU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sz="2000" dirty="0" smtClean="0">
                <a:sym typeface="Wingdings" panose="05000000000000000000" pitchFamily="2" charset="2"/>
              </a:rPr>
              <a:t>Nem nyertes pályázat  vélemények alapján értékelés, új lehetőség keresése</a:t>
            </a: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err="1"/>
              <a:t>P</a:t>
            </a:r>
            <a:r>
              <a:rPr lang="hu-HU" sz="2000" dirty="0" err="1" smtClean="0"/>
              <a:t>re-pre-award</a:t>
            </a:r>
            <a:r>
              <a:rPr lang="hu-HU" sz="2000" dirty="0" smtClean="0"/>
              <a:t> pályázati menedzsment – képzés, </a:t>
            </a:r>
            <a:r>
              <a:rPr lang="hu-HU" sz="2000" dirty="0" err="1" smtClean="0"/>
              <a:t>research</a:t>
            </a:r>
            <a:r>
              <a:rPr lang="hu-HU" sz="2000" dirty="0" smtClean="0"/>
              <a:t> </a:t>
            </a:r>
            <a:r>
              <a:rPr lang="hu-HU" sz="2000" dirty="0" err="1" smtClean="0"/>
              <a:t>pitch</a:t>
            </a:r>
            <a:r>
              <a:rPr lang="hu-HU" sz="2000" dirty="0"/>
              <a:t> </a:t>
            </a:r>
            <a:r>
              <a:rPr lang="hu-HU" sz="2000" dirty="0" smtClean="0"/>
              <a:t>/ ötlet megformálása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871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755"/>
            <a:ext cx="8229600" cy="41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484786"/>
            <a:ext cx="5590999" cy="23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earma.org/wp-content/uploads/2017/03/earma-logo-new-500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" y="260650"/>
            <a:ext cx="4032448" cy="18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81" y="4611043"/>
            <a:ext cx="1428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01801"/>
            <a:ext cx="1571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" y="4365106"/>
            <a:ext cx="6254136" cy="12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 smtClean="0"/>
              <a:t>Teljesítményértékelés </a:t>
            </a:r>
            <a:r>
              <a:rPr lang="hu-HU" sz="3800" dirty="0"/>
              <a:t>finomhangolása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 smtClean="0"/>
              <a:t>Aktív publikációs tevékenységre több pont (hazai, külföldi)</a:t>
            </a:r>
          </a:p>
          <a:p>
            <a:pPr marL="0" indent="0">
              <a:buNone/>
            </a:pPr>
            <a:r>
              <a:rPr lang="hu-HU" sz="2800" dirty="0" smtClean="0"/>
              <a:t>Kiemelkedő teljesítmény eredménye továbbvihető</a:t>
            </a:r>
          </a:p>
          <a:p>
            <a:pPr marL="0" indent="0">
              <a:buNone/>
            </a:pPr>
            <a:r>
              <a:rPr lang="hu-HU" sz="2800" dirty="0" smtClean="0"/>
              <a:t>Ponttal értékelt teljesítmények:</a:t>
            </a:r>
          </a:p>
          <a:p>
            <a:pPr marL="0" indent="0">
              <a:buNone/>
            </a:pPr>
            <a:r>
              <a:rPr lang="hu-HU" sz="2800" dirty="0" smtClean="0"/>
              <a:t>PhD-dolgozat </a:t>
            </a:r>
            <a:r>
              <a:rPr lang="hu-HU" sz="2800" dirty="0"/>
              <a:t>beadása</a:t>
            </a:r>
          </a:p>
          <a:p>
            <a:pPr marL="0" indent="0">
              <a:buNone/>
            </a:pPr>
            <a:r>
              <a:rPr lang="hu-HU" sz="2800" dirty="0" smtClean="0"/>
              <a:t>Nemzetközi pályázatírás</a:t>
            </a:r>
          </a:p>
          <a:p>
            <a:pPr marL="0" indent="0">
              <a:buNone/>
            </a:pPr>
            <a:r>
              <a:rPr lang="hu-HU" sz="2800" dirty="0" smtClean="0"/>
              <a:t>Nagyközönségnek szóló rendezvény</a:t>
            </a:r>
          </a:p>
          <a:p>
            <a:pPr marL="0" indent="0">
              <a:buNone/>
            </a:pPr>
            <a:r>
              <a:rPr lang="hu-HU" sz="2800" dirty="0" smtClean="0"/>
              <a:t>Képzés</a:t>
            </a:r>
          </a:p>
          <a:p>
            <a:pPr marL="0" indent="0">
              <a:buNone/>
            </a:pPr>
            <a:r>
              <a:rPr lang="hu-HU" sz="2800" dirty="0" smtClean="0"/>
              <a:t>(PG)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4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600" dirty="0" smtClean="0"/>
              <a:t>Kommunikáció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642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TK-ban folyó kutatás tudományos igényű</a:t>
            </a:r>
          </a:p>
          <a:p>
            <a:pPr marL="0" indent="0" algn="ctr">
              <a:buNone/>
            </a:pPr>
            <a:r>
              <a:rPr lang="hu-HU" dirty="0"/>
              <a:t>k</a:t>
            </a:r>
            <a:r>
              <a:rPr lang="hu-HU" dirty="0" smtClean="0"/>
              <a:t>ommunikációja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Cél: szakmai közönség részére kommunikáljunk tudományos eredményeket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61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TK-ban folyó kutatás tudományos igényű </a:t>
            </a:r>
          </a:p>
          <a:p>
            <a:pPr marL="0" indent="0" algn="ctr">
              <a:buNone/>
            </a:pPr>
            <a:r>
              <a:rPr lang="hu-HU" dirty="0" smtClean="0"/>
              <a:t>de nem a szűk szakmai közönségnek szóló </a:t>
            </a:r>
          </a:p>
          <a:p>
            <a:pPr marL="0" indent="0" algn="ctr">
              <a:buNone/>
            </a:pPr>
            <a:r>
              <a:rPr lang="hu-HU" dirty="0"/>
              <a:t>k</a:t>
            </a:r>
            <a:r>
              <a:rPr lang="hu-HU" dirty="0" smtClean="0"/>
              <a:t>ommunikációja</a:t>
            </a:r>
            <a:br>
              <a:rPr lang="hu-HU" dirty="0" smtClean="0"/>
            </a:b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Cél: el tudjuk mondani azt, miről szól a kutatás és miért fontos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40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9600" cy="36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TK-ban folyó kutatások tudományos igényű</a:t>
            </a:r>
          </a:p>
          <a:p>
            <a:pPr marL="0" indent="0" algn="ctr">
              <a:buNone/>
            </a:pPr>
            <a:r>
              <a:rPr lang="hu-HU" dirty="0" smtClean="0"/>
              <a:t>kifejezetten a nagyközönségnek szóló </a:t>
            </a:r>
          </a:p>
          <a:p>
            <a:pPr marL="0" indent="0" algn="ctr">
              <a:buNone/>
            </a:pPr>
            <a:r>
              <a:rPr lang="hu-HU" dirty="0" smtClean="0"/>
              <a:t>kommunikációja</a:t>
            </a:r>
            <a:br>
              <a:rPr lang="hu-HU" dirty="0" smtClean="0"/>
            </a:b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Cél: releváns társadalmi kérdésekben tudományos alapú, de közérthető és érdekes üzenetek, </a:t>
            </a:r>
            <a:r>
              <a:rPr lang="hu-HU" dirty="0" err="1" smtClean="0"/>
              <a:t>gondolkodás-trigger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Nagyközönségnek szóló rendezvénysorozat 2017-2019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2017. május: A szegénység haszna  - Kovách Imre</a:t>
            </a:r>
          </a:p>
          <a:p>
            <a:pPr marL="0" indent="0">
              <a:buNone/>
            </a:pPr>
            <a:r>
              <a:rPr lang="hu-HU" dirty="0" smtClean="0"/>
              <a:t>2017. november: Felnőtt rendszerek, gyermeki érdekek – Husz Ildikó</a:t>
            </a:r>
            <a:br>
              <a:rPr lang="hu-HU" dirty="0" smtClean="0"/>
            </a:br>
            <a:r>
              <a:rPr lang="hu-HU" dirty="0" smtClean="0"/>
              <a:t>2018. február: Választás - </a:t>
            </a:r>
            <a:r>
              <a:rPr lang="hu-HU" dirty="0" err="1" smtClean="0"/>
              <a:t>Gárdos-Orosz</a:t>
            </a:r>
            <a:r>
              <a:rPr lang="hu-HU" dirty="0" smtClean="0"/>
              <a:t> Fruzsina</a:t>
            </a:r>
          </a:p>
          <a:p>
            <a:pPr marL="0" indent="0">
              <a:buNone/>
            </a:pPr>
            <a:r>
              <a:rPr lang="hu-HU" dirty="0" smtClean="0"/>
              <a:t>2018. május: Lakáshitelek - </a:t>
            </a:r>
            <a:r>
              <a:rPr lang="hu-HU" dirty="0" err="1" smtClean="0"/>
              <a:t>Ződi</a:t>
            </a:r>
            <a:r>
              <a:rPr lang="hu-HU" dirty="0" smtClean="0"/>
              <a:t> Zsolt</a:t>
            </a:r>
          </a:p>
          <a:p>
            <a:pPr marL="0" indent="0">
              <a:buNone/>
            </a:pPr>
            <a:r>
              <a:rPr lang="hu-HU" dirty="0" smtClean="0"/>
              <a:t>2018. október: Migráció - Papp Z. Attila</a:t>
            </a:r>
          </a:p>
          <a:p>
            <a:pPr marL="0" indent="0">
              <a:buNone/>
            </a:pPr>
            <a:r>
              <a:rPr lang="hu-HU" dirty="0" smtClean="0"/>
              <a:t>2018. december: Földkérdés, felelős - Kovách Imre</a:t>
            </a:r>
          </a:p>
          <a:p>
            <a:pPr marL="0" indent="0">
              <a:buNone/>
            </a:pPr>
            <a:r>
              <a:rPr lang="hu-HU" dirty="0" smtClean="0"/>
              <a:t>2019. február: Lakhatás - </a:t>
            </a:r>
            <a:r>
              <a:rPr lang="hu-HU" dirty="0" err="1" smtClean="0"/>
              <a:t>Csizmady</a:t>
            </a:r>
            <a:r>
              <a:rPr lang="hu-HU" dirty="0" smtClean="0"/>
              <a:t> </a:t>
            </a:r>
            <a:r>
              <a:rPr lang="hu-HU" dirty="0" err="1" smtClean="0"/>
              <a:t>Adrienne</a:t>
            </a:r>
            <a:r>
              <a:rPr lang="hu-HU" dirty="0" smtClean="0"/>
              <a:t>, </a:t>
            </a:r>
            <a:r>
              <a:rPr lang="hu-HU" dirty="0" err="1" smtClean="0"/>
              <a:t>Kőszeghy</a:t>
            </a:r>
            <a:r>
              <a:rPr lang="hu-HU" dirty="0" smtClean="0"/>
              <a:t> Lea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7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zegenyseg_poster_a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300"/>
            <a:ext cx="4408446" cy="6235700"/>
          </a:xfrm>
          <a:prstGeom prst="rect">
            <a:avLst/>
          </a:prstGeom>
        </p:spPr>
      </p:pic>
      <p:pic>
        <p:nvPicPr>
          <p:cNvPr id="6" name="Picture 5" descr="gyerek_poster_a3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99" y="165100"/>
            <a:ext cx="4552102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Máshogy kell tekinteni a kutatásra</a:t>
            </a:r>
          </a:p>
          <a:p>
            <a:pPr marL="0" indent="0">
              <a:buNone/>
            </a:pPr>
            <a:r>
              <a:rPr lang="hu-HU" dirty="0" smtClean="0"/>
              <a:t>1. Nemcsak a tudományos hatás, hanem a társadalmi </a:t>
            </a:r>
            <a:r>
              <a:rPr lang="hu-HU" dirty="0" err="1" smtClean="0"/>
              <a:t>impakt</a:t>
            </a:r>
            <a:r>
              <a:rPr lang="hu-HU" dirty="0" smtClean="0"/>
              <a:t> is</a:t>
            </a:r>
          </a:p>
          <a:p>
            <a:pPr marL="0" indent="0">
              <a:buNone/>
            </a:pPr>
            <a:r>
              <a:rPr lang="hu-HU" dirty="0" smtClean="0"/>
              <a:t>2. kommunikálni kell a magyar és az európai </a:t>
            </a:r>
            <a:r>
              <a:rPr lang="hu-HU" dirty="0"/>
              <a:t>n</a:t>
            </a:r>
            <a:r>
              <a:rPr lang="hu-HU" dirty="0" smtClean="0"/>
              <a:t>agyközönség felé</a:t>
            </a:r>
          </a:p>
          <a:p>
            <a:pPr marL="0" indent="0">
              <a:buNone/>
            </a:pPr>
            <a:r>
              <a:rPr lang="hu-HU" dirty="0" smtClean="0"/>
              <a:t>3. </a:t>
            </a:r>
            <a:r>
              <a:rPr lang="hu-HU" dirty="0"/>
              <a:t>m</a:t>
            </a:r>
            <a:r>
              <a:rPr lang="hu-HU" dirty="0" smtClean="0"/>
              <a:t>eg kell tanulni értékesíteni azt, amit kutatunk és amit szeretnénk kutatni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14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Speciális kutatói </a:t>
            </a:r>
            <a:r>
              <a:rPr lang="hu-HU" sz="3800" dirty="0" smtClean="0"/>
              <a:t>csoportok I.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Fiatal/kezdő kutatók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PhD beadása pontszám</a:t>
            </a:r>
          </a:p>
          <a:p>
            <a:pPr marL="0" indent="0">
              <a:buNone/>
            </a:pPr>
            <a:r>
              <a:rPr lang="hu-HU" sz="2800" dirty="0" smtClean="0"/>
              <a:t>Képzés – fiatal kutatók, egyetemisták</a:t>
            </a:r>
          </a:p>
          <a:p>
            <a:pPr marL="0" indent="0">
              <a:buNone/>
            </a:pPr>
            <a:r>
              <a:rPr lang="hu-HU" sz="2800" dirty="0" smtClean="0"/>
              <a:t>Lektorálási Alap, Mobilitási Alap előny</a:t>
            </a:r>
          </a:p>
          <a:p>
            <a:pPr marL="0" indent="0">
              <a:buNone/>
            </a:pPr>
            <a:r>
              <a:rPr lang="hu-HU" sz="2800" dirty="0" smtClean="0"/>
              <a:t>Inkubátor részvétel</a:t>
            </a:r>
          </a:p>
          <a:p>
            <a:pPr marL="0" indent="0">
              <a:buNone/>
            </a:pPr>
            <a:r>
              <a:rPr lang="hu-HU" sz="2800" dirty="0" err="1" smtClean="0"/>
              <a:t>Mentorálás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Előresorolás – 2017. tavasz: 3/</a:t>
            </a:r>
            <a:r>
              <a:rPr lang="hu-HU" sz="2800" dirty="0" err="1" smtClean="0"/>
              <a:t>3</a:t>
            </a:r>
            <a:r>
              <a:rPr lang="hu-HU" sz="2800" dirty="0" smtClean="0"/>
              <a:t> (PG)</a:t>
            </a:r>
          </a:p>
        </p:txBody>
      </p:sp>
    </p:spTree>
    <p:extLst>
      <p:ext uri="{BB962C8B-B14F-4D97-AF65-F5344CB8AC3E}">
        <p14:creationId xmlns:p14="http://schemas.microsoft.com/office/powerpoint/2010/main" val="12087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 smtClean="0"/>
              <a:t>Speciális kutatói csoportok II.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Tapasztalt kutatók</a:t>
            </a:r>
          </a:p>
          <a:p>
            <a:pPr marL="0" indent="0">
              <a:buNone/>
            </a:pPr>
            <a:r>
              <a:rPr lang="hu-HU" sz="2800" dirty="0" smtClean="0"/>
              <a:t>Nemzetközi konzorciumok létrehozásának támogatása</a:t>
            </a:r>
          </a:p>
          <a:p>
            <a:pPr marL="0" indent="0">
              <a:buNone/>
            </a:pPr>
            <a:r>
              <a:rPr lang="hu-HU" sz="2800" dirty="0" smtClean="0"/>
              <a:t>Kiemelkedő tudományos eredmények létrehozásának lehetővé tétele pontszámbeszámítással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Nyugdíjasok</a:t>
            </a:r>
          </a:p>
          <a:p>
            <a:pPr marL="0" indent="0">
              <a:buNone/>
            </a:pPr>
            <a:r>
              <a:rPr lang="hu-HU" sz="2800" dirty="0"/>
              <a:t>K</a:t>
            </a:r>
            <a:r>
              <a:rPr lang="hu-HU" sz="2800" dirty="0" smtClean="0"/>
              <a:t>utatómunkában való </a:t>
            </a:r>
            <a:r>
              <a:rPr lang="hu-HU" sz="2800" dirty="0"/>
              <a:t>további részvétel lehetővé </a:t>
            </a:r>
            <a:r>
              <a:rPr lang="hu-HU" sz="2800" dirty="0" smtClean="0"/>
              <a:t>tétele</a:t>
            </a:r>
          </a:p>
          <a:p>
            <a:pPr marL="0" indent="0">
              <a:buNone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298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800" dirty="0"/>
              <a:t>Nemzetközi jelenlétet támogató </a:t>
            </a:r>
            <a:r>
              <a:rPr lang="hu-HU" sz="3800" dirty="0" smtClean="0"/>
              <a:t>infrastruktúra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000" dirty="0" smtClean="0"/>
              <a:t>TK belső alapok: Mobilitás (PG), Lektorálás (PG), </a:t>
            </a:r>
            <a:r>
              <a:rPr lang="hu-HU" sz="3000" dirty="0"/>
              <a:t>Konzorciumszervezés, </a:t>
            </a:r>
            <a:r>
              <a:rPr lang="hu-HU" sz="3000" dirty="0" smtClean="0"/>
              <a:t>Inkubátor</a:t>
            </a:r>
          </a:p>
          <a:p>
            <a:pPr marL="0" indent="0">
              <a:buNone/>
            </a:pPr>
            <a:r>
              <a:rPr lang="hu-HU" sz="3000" dirty="0" err="1" smtClean="0"/>
              <a:t>Pre-award</a:t>
            </a:r>
            <a:r>
              <a:rPr lang="hu-HU" sz="3000" dirty="0" smtClean="0"/>
              <a:t> </a:t>
            </a:r>
            <a:r>
              <a:rPr lang="hu-HU" sz="3000" dirty="0"/>
              <a:t>pályázatmenedzsment megerősítése (</a:t>
            </a:r>
            <a:r>
              <a:rPr lang="hu-HU" sz="3000" dirty="0" err="1" smtClean="0"/>
              <a:t>SchB</a:t>
            </a:r>
            <a:r>
              <a:rPr lang="hu-HU" sz="3000" dirty="0" smtClean="0"/>
              <a:t>)</a:t>
            </a:r>
          </a:p>
          <a:p>
            <a:pPr marL="0" indent="0">
              <a:buNone/>
            </a:pPr>
            <a:r>
              <a:rPr lang="hu-HU" sz="3000" dirty="0"/>
              <a:t>T</a:t>
            </a:r>
            <a:r>
              <a:rPr lang="hu-HU" sz="3000" dirty="0" smtClean="0"/>
              <a:t>udományos </a:t>
            </a:r>
            <a:r>
              <a:rPr lang="hu-HU" sz="3000" dirty="0"/>
              <a:t>kommunikáció és </a:t>
            </a:r>
            <a:r>
              <a:rPr lang="hu-HU" sz="3000" dirty="0" err="1"/>
              <a:t>impakt</a:t>
            </a:r>
            <a:r>
              <a:rPr lang="hu-HU" sz="3000" dirty="0"/>
              <a:t> erősítése, honlap (</a:t>
            </a:r>
            <a:r>
              <a:rPr lang="hu-HU" sz="3000" dirty="0" err="1" smtClean="0"/>
              <a:t>SchB</a:t>
            </a:r>
            <a:r>
              <a:rPr lang="hu-HU" sz="3000" dirty="0" smtClean="0"/>
              <a:t>)</a:t>
            </a:r>
          </a:p>
          <a:p>
            <a:pPr marL="0" indent="0">
              <a:buNone/>
            </a:pPr>
            <a:r>
              <a:rPr lang="hu-HU" sz="3000" dirty="0"/>
              <a:t>P</a:t>
            </a:r>
            <a:r>
              <a:rPr lang="hu-HU" sz="3000" dirty="0" smtClean="0"/>
              <a:t>ublikációs díj</a:t>
            </a:r>
          </a:p>
          <a:p>
            <a:pPr marL="0" indent="0">
              <a:buNone/>
            </a:pPr>
            <a:r>
              <a:rPr lang="hu-HU" sz="3000" dirty="0" smtClean="0"/>
              <a:t>Nemzetközi láthatóság támogatására </a:t>
            </a:r>
            <a:r>
              <a:rPr lang="hu-HU" sz="3000" dirty="0"/>
              <a:t>2017-ben </a:t>
            </a:r>
            <a:endParaRPr lang="hu-HU" sz="3000" dirty="0" smtClean="0"/>
          </a:p>
          <a:p>
            <a:pPr marL="0" indent="0">
              <a:buNone/>
            </a:pPr>
            <a:r>
              <a:rPr lang="hu-HU" sz="3000" dirty="0" smtClean="0"/>
              <a:t>15 668 000 Ft-ot </a:t>
            </a:r>
            <a:r>
              <a:rPr lang="hu-HU" dirty="0"/>
              <a:t>nyertünk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48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Fizikai és informatikai </a:t>
            </a:r>
            <a:r>
              <a:rPr lang="hu-HU" sz="3800" dirty="0" smtClean="0"/>
              <a:t>infrastruktúra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 smtClean="0"/>
              <a:t>Nemzetközi </a:t>
            </a:r>
            <a:r>
              <a:rPr lang="hu-HU" sz="2800" dirty="0"/>
              <a:t>szinten kiemelkedő fizikai </a:t>
            </a:r>
            <a:r>
              <a:rPr lang="hu-HU" sz="2800" dirty="0" smtClean="0"/>
              <a:t>infrastruktúra</a:t>
            </a:r>
          </a:p>
          <a:p>
            <a:pPr marL="0" indent="0">
              <a:buNone/>
            </a:pPr>
            <a:r>
              <a:rPr lang="hu-HU" sz="2800" dirty="0"/>
              <a:t>F</a:t>
            </a:r>
            <a:r>
              <a:rPr lang="hu-HU" sz="2800" dirty="0" smtClean="0"/>
              <a:t>ennakadás </a:t>
            </a:r>
            <a:r>
              <a:rPr lang="hu-HU" sz="2800" dirty="0"/>
              <a:t>nélküli informatikai ellátottság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Videokonferencia</a:t>
            </a:r>
          </a:p>
          <a:p>
            <a:pPr marL="0" indent="0">
              <a:buNone/>
            </a:pPr>
            <a:r>
              <a:rPr lang="hu-HU" sz="2800" dirty="0"/>
              <a:t>K</a:t>
            </a:r>
            <a:r>
              <a:rPr lang="hu-HU" sz="2800" dirty="0" smtClean="0"/>
              <a:t>ísérleti labor</a:t>
            </a:r>
          </a:p>
          <a:p>
            <a:pPr marL="0" indent="0">
              <a:buNone/>
            </a:pPr>
            <a:r>
              <a:rPr lang="hu-HU" sz="2800" dirty="0" smtClean="0"/>
              <a:t>KSH Kutatószoba</a:t>
            </a:r>
          </a:p>
          <a:p>
            <a:pPr marL="0" indent="0">
              <a:buNone/>
            </a:pPr>
            <a:r>
              <a:rPr lang="hu-HU" sz="2800" dirty="0" smtClean="0"/>
              <a:t>Wigner</a:t>
            </a:r>
            <a:r>
              <a:rPr lang="hu-HU" sz="2800" dirty="0"/>
              <a:t>: MTA </a:t>
            </a:r>
            <a:r>
              <a:rPr lang="hu-HU" sz="2800" dirty="0" err="1" smtClean="0"/>
              <a:t>Cloud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Épület alkalmassá tétele látássérültek számára</a:t>
            </a:r>
          </a:p>
          <a:p>
            <a:pPr marL="0" indent="0">
              <a:buNone/>
            </a:pPr>
            <a:r>
              <a:rPr lang="hu-HU" sz="2800" dirty="0" smtClean="0"/>
              <a:t>2017-ben 55 900 000 Ft-ot nyertünk infrastruktúra-fejlesztésre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232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/>
              <a:t>A szervezet </a:t>
            </a:r>
            <a:r>
              <a:rPr lang="hu-HU" sz="3800" dirty="0" smtClean="0"/>
              <a:t>finomhangolása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Intézeti autonómia és felelősség </a:t>
            </a:r>
            <a:r>
              <a:rPr lang="hu-HU" sz="2800" dirty="0" smtClean="0"/>
              <a:t>összehangolása</a:t>
            </a:r>
          </a:p>
          <a:p>
            <a:pPr marL="0" indent="0">
              <a:buNone/>
            </a:pPr>
            <a:r>
              <a:rPr lang="hu-HU" sz="2800" dirty="0" smtClean="0"/>
              <a:t>Intézeti dologi és személyi keretek </a:t>
            </a:r>
          </a:p>
          <a:p>
            <a:pPr marL="0" indent="0">
              <a:buNone/>
            </a:pPr>
            <a:r>
              <a:rPr lang="hu-HU" sz="2800" dirty="0" smtClean="0"/>
              <a:t>Független </a:t>
            </a:r>
            <a:r>
              <a:rPr lang="hu-HU" sz="2800" dirty="0"/>
              <a:t>kutatócsoportok </a:t>
            </a:r>
            <a:r>
              <a:rPr lang="hu-HU" sz="2800" dirty="0" smtClean="0"/>
              <a:t>részvétele a </a:t>
            </a:r>
            <a:r>
              <a:rPr lang="hu-HU" sz="2800" dirty="0" err="1" smtClean="0"/>
              <a:t>döntéselőkészítésben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KDK szerepének erősítése</a:t>
            </a:r>
          </a:p>
          <a:p>
            <a:pPr marL="0" indent="0">
              <a:buNone/>
            </a:pPr>
            <a:r>
              <a:rPr lang="hu-HU" sz="2800" dirty="0"/>
              <a:t>S</a:t>
            </a:r>
            <a:r>
              <a:rPr lang="hu-HU" sz="2800" dirty="0" smtClean="0"/>
              <a:t>zakmai </a:t>
            </a:r>
            <a:r>
              <a:rPr lang="hu-HU" sz="2800" dirty="0"/>
              <a:t>kérdésekben az </a:t>
            </a:r>
            <a:r>
              <a:rPr lang="hu-HU" sz="2800" dirty="0" smtClean="0"/>
              <a:t>intézetigazgatók kompetenciájának fenntartása</a:t>
            </a:r>
          </a:p>
          <a:p>
            <a:pPr marL="0" indent="0">
              <a:buNone/>
            </a:pPr>
            <a:r>
              <a:rPr lang="hu-HU" sz="2800" dirty="0"/>
              <a:t>K</a:t>
            </a:r>
            <a:r>
              <a:rPr lang="hu-HU" sz="2800" dirty="0" smtClean="0"/>
              <a:t>özvetlen</a:t>
            </a:r>
            <a:r>
              <a:rPr lang="hu-HU" sz="2800" dirty="0"/>
              <a:t>, kezdeményező kommunikáció</a:t>
            </a:r>
            <a:br>
              <a:rPr lang="hu-HU" sz="28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109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 smtClean="0"/>
              <a:t>Publikációs tevékenység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Publikációs díj: 200 000 Ft </a:t>
            </a:r>
          </a:p>
          <a:p>
            <a:pPr marL="0" indent="0">
              <a:buNone/>
            </a:pPr>
            <a:r>
              <a:rPr lang="hu-HU" sz="2800" dirty="0" smtClean="0"/>
              <a:t> 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1066959"/>
              </p:ext>
            </p:extLst>
          </p:nvPr>
        </p:nvGraphicFramePr>
        <p:xfrm>
          <a:off x="1115617" y="1772818"/>
          <a:ext cx="6336704" cy="490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5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941</Words>
  <Application>Microsoft Office PowerPoint</Application>
  <PresentationFormat>Diavetítés a képernyőre (4:3 oldalarány)</PresentationFormat>
  <Paragraphs>256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37</vt:i4>
      </vt:variant>
    </vt:vector>
  </HeadingPairs>
  <TitlesOfParts>
    <vt:vector size="39" baseType="lpstr">
      <vt:lpstr>Office-téma</vt:lpstr>
      <vt:lpstr>1_Office-téma</vt:lpstr>
      <vt:lpstr>Kutatóközponti információs nap és fórum</vt:lpstr>
      <vt:lpstr>Intézményi és szervezeti célok  2016-os évértékelő </vt:lpstr>
      <vt:lpstr>Teljesítményértékelés finomhangolása</vt:lpstr>
      <vt:lpstr>Speciális kutatói csoportok I.</vt:lpstr>
      <vt:lpstr>Speciális kutatói csoportok II.</vt:lpstr>
      <vt:lpstr>Nemzetközi jelenlétet támogató infrastruktúra</vt:lpstr>
      <vt:lpstr>Fizikai és informatikai infrastruktúra</vt:lpstr>
      <vt:lpstr>A szervezet finomhangolása</vt:lpstr>
      <vt:lpstr>Publikációs tevékenység</vt:lpstr>
      <vt:lpstr>Képzési program</vt:lpstr>
      <vt:lpstr>Pályázati tevékenység</vt:lpstr>
      <vt:lpstr>Nemzetközi láthatóság I.</vt:lpstr>
      <vt:lpstr>Nemzetközi láthatóság II.  2017-ben beadott nemzetközi kutatási pályázatok</vt:lpstr>
      <vt:lpstr>Láthatóság a régióban</vt:lpstr>
      <vt:lpstr>Hazai láthatóság (szakmai)</vt:lpstr>
      <vt:lpstr>Hazai láthatóság (nagyközönség)</vt:lpstr>
      <vt:lpstr>Költségvetési keretszámok, 2017</vt:lpstr>
      <vt:lpstr>Bérek</vt:lpstr>
      <vt:lpstr>Összefoglalás</vt:lpstr>
      <vt:lpstr>PowerPoint bemutató</vt:lpstr>
      <vt:lpstr>PowerPoint bemutató</vt:lpstr>
      <vt:lpstr>Teljesítményértékelés</vt:lpstr>
      <vt:lpstr>Teljesítményértékelés (folyt.)</vt:lpstr>
      <vt:lpstr>PowerPoint bemutató</vt:lpstr>
      <vt:lpstr>Besorolás és teljesítménypontok</vt:lpstr>
      <vt:lpstr>PowerPoint bemutató</vt:lpstr>
      <vt:lpstr>Pre-award pályázati menedzsment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Nagyközönségnek szóló rendezvénysorozat 2017-2019 </vt:lpstr>
      <vt:lpstr>PowerPoint bemutató</vt:lpstr>
      <vt:lpstr>Konklúzió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Kutatóközponti információs nap és fórum</dc:title>
  <dc:creator>Bacsadi Zsófia</dc:creator>
  <cp:lastModifiedBy>Bacsadi Zsófia</cp:lastModifiedBy>
  <cp:revision>1</cp:revision>
  <dcterms:created xsi:type="dcterms:W3CDTF">2017-11-20T09:23:32Z</dcterms:created>
  <dcterms:modified xsi:type="dcterms:W3CDTF">2017-11-20T09:26:44Z</dcterms:modified>
</cp:coreProperties>
</file>